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82" r:id="rId4"/>
  </p:sldMasterIdLst>
  <p:notesMasterIdLst>
    <p:notesMasterId r:id="rId63"/>
  </p:notesMasterIdLst>
  <p:handoutMasterIdLst>
    <p:handoutMasterId r:id="rId64"/>
  </p:handoutMasterIdLst>
  <p:sldIdLst>
    <p:sldId id="406" r:id="rId5"/>
    <p:sldId id="404" r:id="rId6"/>
    <p:sldId id="292" r:id="rId7"/>
    <p:sldId id="293" r:id="rId8"/>
    <p:sldId id="380" r:id="rId9"/>
    <p:sldId id="402" r:id="rId10"/>
    <p:sldId id="411" r:id="rId11"/>
    <p:sldId id="378" r:id="rId12"/>
    <p:sldId id="264" r:id="rId13"/>
    <p:sldId id="296" r:id="rId14"/>
    <p:sldId id="297" r:id="rId15"/>
    <p:sldId id="360" r:id="rId16"/>
    <p:sldId id="268" r:id="rId17"/>
    <p:sldId id="403" r:id="rId18"/>
    <p:sldId id="300" r:id="rId19"/>
    <p:sldId id="345" r:id="rId20"/>
    <p:sldId id="366" r:id="rId21"/>
    <p:sldId id="367" r:id="rId22"/>
    <p:sldId id="306" r:id="rId23"/>
    <p:sldId id="350" r:id="rId24"/>
    <p:sldId id="390" r:id="rId25"/>
    <p:sldId id="383" r:id="rId26"/>
    <p:sldId id="384" r:id="rId27"/>
    <p:sldId id="310" r:id="rId28"/>
    <p:sldId id="385" r:id="rId29"/>
    <p:sldId id="312" r:id="rId30"/>
    <p:sldId id="387" r:id="rId31"/>
    <p:sldId id="347" r:id="rId32"/>
    <p:sldId id="283" r:id="rId33"/>
    <p:sldId id="369" r:id="rId34"/>
    <p:sldId id="368" r:id="rId35"/>
    <p:sldId id="315" r:id="rId36"/>
    <p:sldId id="349" r:id="rId37"/>
    <p:sldId id="389" r:id="rId38"/>
    <p:sldId id="397" r:id="rId39"/>
    <p:sldId id="388" r:id="rId40"/>
    <p:sldId id="320" r:id="rId41"/>
    <p:sldId id="391" r:id="rId42"/>
    <p:sldId id="413" r:id="rId43"/>
    <p:sldId id="392" r:id="rId44"/>
    <p:sldId id="372" r:id="rId45"/>
    <p:sldId id="373" r:id="rId46"/>
    <p:sldId id="325" r:id="rId47"/>
    <p:sldId id="348" r:id="rId48"/>
    <p:sldId id="394" r:id="rId49"/>
    <p:sldId id="398" r:id="rId50"/>
    <p:sldId id="395" r:id="rId51"/>
    <p:sldId id="365" r:id="rId52"/>
    <p:sldId id="396" r:id="rId53"/>
    <p:sldId id="332" r:id="rId54"/>
    <p:sldId id="393" r:id="rId55"/>
    <p:sldId id="374" r:id="rId56"/>
    <p:sldId id="375" r:id="rId57"/>
    <p:sldId id="335" r:id="rId58"/>
    <p:sldId id="377" r:id="rId59"/>
    <p:sldId id="376" r:id="rId60"/>
    <p:sldId id="410" r:id="rId61"/>
    <p:sldId id="358"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53" autoAdjust="0"/>
    <p:restoredTop sz="94660"/>
  </p:normalViewPr>
  <p:slideViewPr>
    <p:cSldViewPr>
      <p:cViewPr varScale="1">
        <p:scale>
          <a:sx n="82" d="100"/>
          <a:sy n="82" d="100"/>
        </p:scale>
        <p:origin x="230" y="72"/>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5.png"/><Relationship Id="rId7" Type="http://schemas.openxmlformats.org/officeDocument/2006/relationships/image" Target="../media/image1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36.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16.svg"/></Relationships>
</file>

<file path=ppt/diagrams/_rels/data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5.png"/><Relationship Id="rId7" Type="http://schemas.openxmlformats.org/officeDocument/2006/relationships/image" Target="../media/image1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3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AD58B2-0AA5-42B2-B1BD-79400257749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7BE472E-8CD4-4794-90E7-AC6C72CABFC8}">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Voice bots allow visually impaired students to study independently, without relying on a sighted person to read or interpret information for them.</a:t>
          </a:r>
        </a:p>
      </dgm:t>
    </dgm:pt>
    <dgm:pt modelId="{E93BC90B-5B1F-46D4-9310-F5C2819AA91A}" type="parTrans" cxnId="{75619657-0813-4870-BDB1-6DAFC5DFFED9}">
      <dgm:prSet/>
      <dgm:spPr/>
      <dgm:t>
        <a:bodyPr/>
        <a:lstStyle/>
        <a:p>
          <a:endParaRPr lang="en-US"/>
        </a:p>
      </dgm:t>
    </dgm:pt>
    <dgm:pt modelId="{46167737-B422-4C91-9BD7-E097245FDC37}" type="sibTrans" cxnId="{75619657-0813-4870-BDB1-6DAFC5DFFED9}">
      <dgm:prSet/>
      <dgm:spPr/>
      <dgm:t>
        <a:bodyPr/>
        <a:lstStyle/>
        <a:p>
          <a:endParaRPr lang="en-US"/>
        </a:p>
      </dgm:t>
    </dgm:pt>
    <dgm:pt modelId="{F2CE987A-28A1-4D76-A9A5-24CC392B5299}">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Voice bots can be used anytime, anywhere, allowing visually impaired students to study and learn on their own schedule and in their preferred environment.</a:t>
          </a:r>
        </a:p>
      </dgm:t>
    </dgm:pt>
    <dgm:pt modelId="{286D3917-33D2-41A3-9899-648D8A60E4AA}" type="parTrans" cxnId="{AD9EBCFA-040F-4523-9886-461A4B4B7211}">
      <dgm:prSet/>
      <dgm:spPr/>
      <dgm:t>
        <a:bodyPr/>
        <a:lstStyle/>
        <a:p>
          <a:endParaRPr lang="en-US"/>
        </a:p>
      </dgm:t>
    </dgm:pt>
    <dgm:pt modelId="{0EA4C140-6D6A-4AFA-A4E5-310B882C60B1}" type="sibTrans" cxnId="{AD9EBCFA-040F-4523-9886-461A4B4B7211}">
      <dgm:prSet/>
      <dgm:spPr/>
      <dgm:t>
        <a:bodyPr/>
        <a:lstStyle/>
        <a:p>
          <a:endParaRPr lang="en-US"/>
        </a:p>
      </dgm:t>
    </dgm:pt>
    <dgm:pt modelId="{41DB23E6-3EC6-4458-92E6-212F6E3C93CC}">
      <dgm:prSet custT="1"/>
      <dgm:spPr/>
      <dgm:t>
        <a:bodyPr/>
        <a:lstStyle/>
        <a:p>
          <a:pPr>
            <a:lnSpc>
              <a:spcPct val="100000"/>
            </a:lnSpc>
          </a:pPr>
          <a:r>
            <a:rPr lang="en-US" sz="2000" dirty="0"/>
            <a:t>Supportive voice bots can be a valuable tool for visually impaired students to access educational materials  and achieve academic success.</a:t>
          </a:r>
        </a:p>
      </dgm:t>
    </dgm:pt>
    <dgm:pt modelId="{C2162146-1DC7-41B2-8173-6ED9BDC8C0A8}" type="parTrans" cxnId="{A008A544-87FB-4D86-9AAD-673B9C93CB6B}">
      <dgm:prSet/>
      <dgm:spPr/>
      <dgm:t>
        <a:bodyPr/>
        <a:lstStyle/>
        <a:p>
          <a:endParaRPr lang="en-US"/>
        </a:p>
      </dgm:t>
    </dgm:pt>
    <dgm:pt modelId="{2C79481A-F712-4A5F-929A-B4FF23FBD49F}" type="sibTrans" cxnId="{A008A544-87FB-4D86-9AAD-673B9C93CB6B}">
      <dgm:prSet/>
      <dgm:spPr/>
      <dgm:t>
        <a:bodyPr/>
        <a:lstStyle/>
        <a:p>
          <a:endParaRPr lang="en-US"/>
        </a:p>
      </dgm:t>
    </dgm:pt>
    <dgm:pt modelId="{E792ABE8-2E3F-46D7-B395-A597B4B27D3A}" type="pres">
      <dgm:prSet presAssocID="{81AD58B2-0AA5-42B2-B1BD-79400257749C}" presName="root" presStyleCnt="0">
        <dgm:presLayoutVars>
          <dgm:dir/>
          <dgm:resizeHandles val="exact"/>
        </dgm:presLayoutVars>
      </dgm:prSet>
      <dgm:spPr/>
    </dgm:pt>
    <dgm:pt modelId="{A8B9C4B5-18B9-4687-A80A-73373BF7D9B8}" type="pres">
      <dgm:prSet presAssocID="{57BE472E-8CD4-4794-90E7-AC6C72CABFC8}" presName="compNode" presStyleCnt="0"/>
      <dgm:spPr/>
    </dgm:pt>
    <dgm:pt modelId="{2950684B-C106-449C-B35E-90502D528A3B}" type="pres">
      <dgm:prSet presAssocID="{57BE472E-8CD4-4794-90E7-AC6C72CABFC8}" presName="bgRect" presStyleLbl="bgShp" presStyleIdx="0" presStyleCnt="3"/>
      <dgm:spPr/>
    </dgm:pt>
    <dgm:pt modelId="{6B122E74-DC6D-458D-B261-B8A705F924E4}" type="pres">
      <dgm:prSet presAssocID="{57BE472E-8CD4-4794-90E7-AC6C72CABFC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lle"/>
        </a:ext>
      </dgm:extLst>
    </dgm:pt>
    <dgm:pt modelId="{6C5ED0C7-9257-47BB-A227-EB76A92992CC}" type="pres">
      <dgm:prSet presAssocID="{57BE472E-8CD4-4794-90E7-AC6C72CABFC8}" presName="spaceRect" presStyleCnt="0"/>
      <dgm:spPr/>
    </dgm:pt>
    <dgm:pt modelId="{A73B399E-A009-42C8-850C-A9ED3C8A1C08}" type="pres">
      <dgm:prSet presAssocID="{57BE472E-8CD4-4794-90E7-AC6C72CABFC8}" presName="parTx" presStyleLbl="revTx" presStyleIdx="0" presStyleCnt="3">
        <dgm:presLayoutVars>
          <dgm:chMax val="0"/>
          <dgm:chPref val="0"/>
        </dgm:presLayoutVars>
      </dgm:prSet>
      <dgm:spPr/>
    </dgm:pt>
    <dgm:pt modelId="{039E1CF5-724D-4F4F-A326-5E3EBB9E796B}" type="pres">
      <dgm:prSet presAssocID="{46167737-B422-4C91-9BD7-E097245FDC37}" presName="sibTrans" presStyleCnt="0"/>
      <dgm:spPr/>
    </dgm:pt>
    <dgm:pt modelId="{001EE4B3-5813-4FF0-A82C-FF8AC10A207C}" type="pres">
      <dgm:prSet presAssocID="{F2CE987A-28A1-4D76-A9A5-24CC392B5299}" presName="compNode" presStyleCnt="0"/>
      <dgm:spPr/>
    </dgm:pt>
    <dgm:pt modelId="{E2FEE8E8-5367-42D8-9F83-9A028CA7AC9D}" type="pres">
      <dgm:prSet presAssocID="{F2CE987A-28A1-4D76-A9A5-24CC392B5299}" presName="bgRect" presStyleLbl="bgShp" presStyleIdx="1" presStyleCnt="3"/>
      <dgm:spPr/>
    </dgm:pt>
    <dgm:pt modelId="{D4E35AE4-3CDF-4C18-AFFA-B625DA7C4572}" type="pres">
      <dgm:prSet presAssocID="{F2CE987A-28A1-4D76-A9A5-24CC392B52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at Bubble"/>
        </a:ext>
      </dgm:extLst>
    </dgm:pt>
    <dgm:pt modelId="{CEE20AD0-07B8-4867-B490-F027A2FE88CC}" type="pres">
      <dgm:prSet presAssocID="{F2CE987A-28A1-4D76-A9A5-24CC392B5299}" presName="spaceRect" presStyleCnt="0"/>
      <dgm:spPr/>
    </dgm:pt>
    <dgm:pt modelId="{FB259C5A-C3AE-4F5C-AD15-28A950A2745C}" type="pres">
      <dgm:prSet presAssocID="{F2CE987A-28A1-4D76-A9A5-24CC392B5299}" presName="parTx" presStyleLbl="revTx" presStyleIdx="1" presStyleCnt="3">
        <dgm:presLayoutVars>
          <dgm:chMax val="0"/>
          <dgm:chPref val="0"/>
        </dgm:presLayoutVars>
      </dgm:prSet>
      <dgm:spPr/>
    </dgm:pt>
    <dgm:pt modelId="{DC7569DA-1782-450F-A6F8-10C0B1484E5E}" type="pres">
      <dgm:prSet presAssocID="{0EA4C140-6D6A-4AFA-A4E5-310B882C60B1}" presName="sibTrans" presStyleCnt="0"/>
      <dgm:spPr/>
    </dgm:pt>
    <dgm:pt modelId="{A2B36C3E-F710-466C-9DA2-9D7AA89E0DEE}" type="pres">
      <dgm:prSet presAssocID="{41DB23E6-3EC6-4458-92E6-212F6E3C93CC}" presName="compNode" presStyleCnt="0"/>
      <dgm:spPr/>
    </dgm:pt>
    <dgm:pt modelId="{AB2E40D9-EDF2-4F48-9879-4A45860E1E9A}" type="pres">
      <dgm:prSet presAssocID="{41DB23E6-3EC6-4458-92E6-212F6E3C93CC}" presName="bgRect" presStyleLbl="bgShp" presStyleIdx="2" presStyleCnt="3"/>
      <dgm:spPr/>
    </dgm:pt>
    <dgm:pt modelId="{2915315F-C558-4B34-889A-381036FDC178}" type="pres">
      <dgm:prSet presAssocID="{41DB23E6-3EC6-4458-92E6-212F6E3C93C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assroom"/>
        </a:ext>
      </dgm:extLst>
    </dgm:pt>
    <dgm:pt modelId="{176ABD7E-9ADE-4979-B2DC-D2D8D6D31642}" type="pres">
      <dgm:prSet presAssocID="{41DB23E6-3EC6-4458-92E6-212F6E3C93CC}" presName="spaceRect" presStyleCnt="0"/>
      <dgm:spPr/>
    </dgm:pt>
    <dgm:pt modelId="{54B0FECA-C17E-447C-A9EE-6D5AEE8F8F91}" type="pres">
      <dgm:prSet presAssocID="{41DB23E6-3EC6-4458-92E6-212F6E3C93CC}" presName="parTx" presStyleLbl="revTx" presStyleIdx="2" presStyleCnt="3">
        <dgm:presLayoutVars>
          <dgm:chMax val="0"/>
          <dgm:chPref val="0"/>
        </dgm:presLayoutVars>
      </dgm:prSet>
      <dgm:spPr/>
    </dgm:pt>
  </dgm:ptLst>
  <dgm:cxnLst>
    <dgm:cxn modelId="{35E49829-A558-4127-B94F-7C3C1CAB6B32}" type="presOf" srcId="{41DB23E6-3EC6-4458-92E6-212F6E3C93CC}" destId="{54B0FECA-C17E-447C-A9EE-6D5AEE8F8F91}" srcOrd="0" destOrd="0" presId="urn:microsoft.com/office/officeart/2018/2/layout/IconVerticalSolidList"/>
    <dgm:cxn modelId="{A008A544-87FB-4D86-9AAD-673B9C93CB6B}" srcId="{81AD58B2-0AA5-42B2-B1BD-79400257749C}" destId="{41DB23E6-3EC6-4458-92E6-212F6E3C93CC}" srcOrd="2" destOrd="0" parTransId="{C2162146-1DC7-41B2-8173-6ED9BDC8C0A8}" sibTransId="{2C79481A-F712-4A5F-929A-B4FF23FBD49F}"/>
    <dgm:cxn modelId="{75619657-0813-4870-BDB1-6DAFC5DFFED9}" srcId="{81AD58B2-0AA5-42B2-B1BD-79400257749C}" destId="{57BE472E-8CD4-4794-90E7-AC6C72CABFC8}" srcOrd="0" destOrd="0" parTransId="{E93BC90B-5B1F-46D4-9310-F5C2819AA91A}" sibTransId="{46167737-B422-4C91-9BD7-E097245FDC37}"/>
    <dgm:cxn modelId="{D139785A-3D16-4262-A0BA-D17161128EDF}" type="presOf" srcId="{F2CE987A-28A1-4D76-A9A5-24CC392B5299}" destId="{FB259C5A-C3AE-4F5C-AD15-28A950A2745C}" srcOrd="0" destOrd="0" presId="urn:microsoft.com/office/officeart/2018/2/layout/IconVerticalSolidList"/>
    <dgm:cxn modelId="{E669EE7F-7FA2-4DDB-9819-C145398034C4}" type="presOf" srcId="{57BE472E-8CD4-4794-90E7-AC6C72CABFC8}" destId="{A73B399E-A009-42C8-850C-A9ED3C8A1C08}" srcOrd="0" destOrd="0" presId="urn:microsoft.com/office/officeart/2018/2/layout/IconVerticalSolidList"/>
    <dgm:cxn modelId="{9DE8BFD1-D07F-4173-A5FD-DC72BBCEEBE2}" type="presOf" srcId="{81AD58B2-0AA5-42B2-B1BD-79400257749C}" destId="{E792ABE8-2E3F-46D7-B395-A597B4B27D3A}" srcOrd="0" destOrd="0" presId="urn:microsoft.com/office/officeart/2018/2/layout/IconVerticalSolidList"/>
    <dgm:cxn modelId="{AD9EBCFA-040F-4523-9886-461A4B4B7211}" srcId="{81AD58B2-0AA5-42B2-B1BD-79400257749C}" destId="{F2CE987A-28A1-4D76-A9A5-24CC392B5299}" srcOrd="1" destOrd="0" parTransId="{286D3917-33D2-41A3-9899-648D8A60E4AA}" sibTransId="{0EA4C140-6D6A-4AFA-A4E5-310B882C60B1}"/>
    <dgm:cxn modelId="{C6181A0B-E20D-4410-8AEA-D7908E7A9FC5}" type="presParOf" srcId="{E792ABE8-2E3F-46D7-B395-A597B4B27D3A}" destId="{A8B9C4B5-18B9-4687-A80A-73373BF7D9B8}" srcOrd="0" destOrd="0" presId="urn:microsoft.com/office/officeart/2018/2/layout/IconVerticalSolidList"/>
    <dgm:cxn modelId="{43C6FC26-771F-4E26-9BA3-E9FD2B6F67CB}" type="presParOf" srcId="{A8B9C4B5-18B9-4687-A80A-73373BF7D9B8}" destId="{2950684B-C106-449C-B35E-90502D528A3B}" srcOrd="0" destOrd="0" presId="urn:microsoft.com/office/officeart/2018/2/layout/IconVerticalSolidList"/>
    <dgm:cxn modelId="{8A210B1B-A7E8-4259-818C-18DDFAC78924}" type="presParOf" srcId="{A8B9C4B5-18B9-4687-A80A-73373BF7D9B8}" destId="{6B122E74-DC6D-458D-B261-B8A705F924E4}" srcOrd="1" destOrd="0" presId="urn:microsoft.com/office/officeart/2018/2/layout/IconVerticalSolidList"/>
    <dgm:cxn modelId="{929BEACD-E3F7-4BD5-92AC-FB58538CBEA0}" type="presParOf" srcId="{A8B9C4B5-18B9-4687-A80A-73373BF7D9B8}" destId="{6C5ED0C7-9257-47BB-A227-EB76A92992CC}" srcOrd="2" destOrd="0" presId="urn:microsoft.com/office/officeart/2018/2/layout/IconVerticalSolidList"/>
    <dgm:cxn modelId="{826B3729-945A-4613-9D58-2658DB09A7EA}" type="presParOf" srcId="{A8B9C4B5-18B9-4687-A80A-73373BF7D9B8}" destId="{A73B399E-A009-42C8-850C-A9ED3C8A1C08}" srcOrd="3" destOrd="0" presId="urn:microsoft.com/office/officeart/2018/2/layout/IconVerticalSolidList"/>
    <dgm:cxn modelId="{23C7A780-DD98-44A5-8C8B-343D95CF34D2}" type="presParOf" srcId="{E792ABE8-2E3F-46D7-B395-A597B4B27D3A}" destId="{039E1CF5-724D-4F4F-A326-5E3EBB9E796B}" srcOrd="1" destOrd="0" presId="urn:microsoft.com/office/officeart/2018/2/layout/IconVerticalSolidList"/>
    <dgm:cxn modelId="{D156055A-B6C4-41B8-ABD7-2CCFAC8603B4}" type="presParOf" srcId="{E792ABE8-2E3F-46D7-B395-A597B4B27D3A}" destId="{001EE4B3-5813-4FF0-A82C-FF8AC10A207C}" srcOrd="2" destOrd="0" presId="urn:microsoft.com/office/officeart/2018/2/layout/IconVerticalSolidList"/>
    <dgm:cxn modelId="{2445BDAE-31C9-405E-894F-7A432F9E92E1}" type="presParOf" srcId="{001EE4B3-5813-4FF0-A82C-FF8AC10A207C}" destId="{E2FEE8E8-5367-42D8-9F83-9A028CA7AC9D}" srcOrd="0" destOrd="0" presId="urn:microsoft.com/office/officeart/2018/2/layout/IconVerticalSolidList"/>
    <dgm:cxn modelId="{9F7A3994-1D29-4D2B-9E0E-887FAAA018C1}" type="presParOf" srcId="{001EE4B3-5813-4FF0-A82C-FF8AC10A207C}" destId="{D4E35AE4-3CDF-4C18-AFFA-B625DA7C4572}" srcOrd="1" destOrd="0" presId="urn:microsoft.com/office/officeart/2018/2/layout/IconVerticalSolidList"/>
    <dgm:cxn modelId="{9C626644-0E4C-4E2F-B5B6-9F1E5E78958E}" type="presParOf" srcId="{001EE4B3-5813-4FF0-A82C-FF8AC10A207C}" destId="{CEE20AD0-07B8-4867-B490-F027A2FE88CC}" srcOrd="2" destOrd="0" presId="urn:microsoft.com/office/officeart/2018/2/layout/IconVerticalSolidList"/>
    <dgm:cxn modelId="{D4A0A3BA-A994-4904-B4D6-B627CC9909D0}" type="presParOf" srcId="{001EE4B3-5813-4FF0-A82C-FF8AC10A207C}" destId="{FB259C5A-C3AE-4F5C-AD15-28A950A2745C}" srcOrd="3" destOrd="0" presId="urn:microsoft.com/office/officeart/2018/2/layout/IconVerticalSolidList"/>
    <dgm:cxn modelId="{2C1EEB17-C089-49E7-8EC0-A623EFE465F6}" type="presParOf" srcId="{E792ABE8-2E3F-46D7-B395-A597B4B27D3A}" destId="{DC7569DA-1782-450F-A6F8-10C0B1484E5E}" srcOrd="3" destOrd="0" presId="urn:microsoft.com/office/officeart/2018/2/layout/IconVerticalSolidList"/>
    <dgm:cxn modelId="{9CB445F1-C324-4E38-B4D5-0B7DDD1D964B}" type="presParOf" srcId="{E792ABE8-2E3F-46D7-B395-A597B4B27D3A}" destId="{A2B36C3E-F710-466C-9DA2-9D7AA89E0DEE}" srcOrd="4" destOrd="0" presId="urn:microsoft.com/office/officeart/2018/2/layout/IconVerticalSolidList"/>
    <dgm:cxn modelId="{113902B9-5496-478B-BA5A-4305CDA44259}" type="presParOf" srcId="{A2B36C3E-F710-466C-9DA2-9D7AA89E0DEE}" destId="{AB2E40D9-EDF2-4F48-9879-4A45860E1E9A}" srcOrd="0" destOrd="0" presId="urn:microsoft.com/office/officeart/2018/2/layout/IconVerticalSolidList"/>
    <dgm:cxn modelId="{C7F7CCAA-FCD3-4AFC-BA54-9FF970AEC948}" type="presParOf" srcId="{A2B36C3E-F710-466C-9DA2-9D7AA89E0DEE}" destId="{2915315F-C558-4B34-889A-381036FDC178}" srcOrd="1" destOrd="0" presId="urn:microsoft.com/office/officeart/2018/2/layout/IconVerticalSolidList"/>
    <dgm:cxn modelId="{8FBF2EE4-68AB-47F6-8E8F-4372DAD6583C}" type="presParOf" srcId="{A2B36C3E-F710-466C-9DA2-9D7AA89E0DEE}" destId="{176ABD7E-9ADE-4979-B2DC-D2D8D6D31642}" srcOrd="2" destOrd="0" presId="urn:microsoft.com/office/officeart/2018/2/layout/IconVerticalSolidList"/>
    <dgm:cxn modelId="{EB932BB2-2373-4498-A751-6510415E6A1E}" type="presParOf" srcId="{A2B36C3E-F710-466C-9DA2-9D7AA89E0DEE}" destId="{54B0FECA-C17E-447C-A9EE-6D5AEE8F8F9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C72511-455B-41DE-80C4-1AD9D771E79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C6DBF04-3AF3-4F0F-9BF2-48B375925C34}">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Visually impaired students cannot see the numbers on a traditional calculator or the results of their calculations, which makes it difficult for them to use a regular calculator.</a:t>
          </a:r>
        </a:p>
      </dgm:t>
    </dgm:pt>
    <dgm:pt modelId="{C2FD217D-CD2D-4081-9C70-7A1BB6A397A9}" type="parTrans" cxnId="{BBB487B6-991C-4CC7-A731-4E381C284CF1}">
      <dgm:prSet/>
      <dgm:spPr/>
      <dgm:t>
        <a:bodyPr/>
        <a:lstStyle/>
        <a:p>
          <a:endParaRPr lang="en-US"/>
        </a:p>
      </dgm:t>
    </dgm:pt>
    <dgm:pt modelId="{99937296-9F8A-4FF7-9E4C-0A8FDA64A01E}" type="sibTrans" cxnId="{BBB487B6-991C-4CC7-A731-4E381C284CF1}">
      <dgm:prSet/>
      <dgm:spPr/>
      <dgm:t>
        <a:bodyPr/>
        <a:lstStyle/>
        <a:p>
          <a:endParaRPr lang="en-US"/>
        </a:p>
      </dgm:t>
    </dgm:pt>
    <dgm:pt modelId="{398B284B-5D95-4B88-9636-B7C7EA251485}">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A voice-based calculator uses speech synthesis technology to announce the numbers and results of calculations, allowing visually impaired students to perform mathematical operations independently.</a:t>
          </a:r>
        </a:p>
      </dgm:t>
    </dgm:pt>
    <dgm:pt modelId="{5ADA4665-1CED-493F-B34C-B62A16126501}" type="parTrans" cxnId="{9DC761A6-ECDA-448B-B57D-B4F9AD1B9FDC}">
      <dgm:prSet/>
      <dgm:spPr/>
      <dgm:t>
        <a:bodyPr/>
        <a:lstStyle/>
        <a:p>
          <a:endParaRPr lang="en-US"/>
        </a:p>
      </dgm:t>
    </dgm:pt>
    <dgm:pt modelId="{3E58C807-5ED6-4F5C-93EC-C36F343B1C36}" type="sibTrans" cxnId="{9DC761A6-ECDA-448B-B57D-B4F9AD1B9FDC}">
      <dgm:prSet/>
      <dgm:spPr/>
      <dgm:t>
        <a:bodyPr/>
        <a:lstStyle/>
        <a:p>
          <a:endParaRPr lang="en-US"/>
        </a:p>
      </dgm:t>
    </dgm:pt>
    <dgm:pt modelId="{738EB9EB-F529-469F-A2BD-5B919376A9BD}">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Virtual tutoring sessions can be scheduled at times that are convenient for both the student and the tutor.</a:t>
          </a:r>
        </a:p>
      </dgm:t>
    </dgm:pt>
    <dgm:pt modelId="{B8709AC0-46BC-4F10-A683-23BE83082547}" type="parTrans" cxnId="{90E722F5-1410-4410-896D-7DEBBEF88473}">
      <dgm:prSet/>
      <dgm:spPr/>
      <dgm:t>
        <a:bodyPr/>
        <a:lstStyle/>
        <a:p>
          <a:endParaRPr lang="en-US"/>
        </a:p>
      </dgm:t>
    </dgm:pt>
    <dgm:pt modelId="{E185ADF2-BA12-4D49-8216-0B79E0DB13A5}" type="sibTrans" cxnId="{90E722F5-1410-4410-896D-7DEBBEF88473}">
      <dgm:prSet/>
      <dgm:spPr/>
      <dgm:t>
        <a:bodyPr/>
        <a:lstStyle/>
        <a:p>
          <a:endParaRPr lang="en-US"/>
        </a:p>
      </dgm:t>
    </dgm:pt>
    <dgm:pt modelId="{19F58A1D-0A53-4D4D-99D0-76FDF41CC539}">
      <dgm:prSet custT="1"/>
      <dgm:spPr/>
      <dgm:t>
        <a:bodyPr/>
        <a:lstStyle/>
        <a:p>
          <a:pPr>
            <a:lnSpc>
              <a:spcPct val="100000"/>
            </a:lnSpc>
          </a:pPr>
          <a:r>
            <a:rPr lang="en-US" sz="2000" dirty="0">
              <a:latin typeface="Times New Roman" panose="02020603050405020304" pitchFamily="18" charset="0"/>
              <a:cs typeface="Times New Roman" panose="02020603050405020304" pitchFamily="18" charset="0"/>
            </a:rPr>
            <a:t>Virtual tutoring sessions can help visually impaired students to build their confidence and independence in learning.</a:t>
          </a:r>
        </a:p>
      </dgm:t>
    </dgm:pt>
    <dgm:pt modelId="{D6D370C4-542C-4C5F-9F57-2A74577E015A}" type="parTrans" cxnId="{B4988A65-D2EC-4718-AE4C-11BC833841F3}">
      <dgm:prSet/>
      <dgm:spPr/>
      <dgm:t>
        <a:bodyPr/>
        <a:lstStyle/>
        <a:p>
          <a:endParaRPr lang="en-US"/>
        </a:p>
      </dgm:t>
    </dgm:pt>
    <dgm:pt modelId="{B0335690-E9C5-4015-AB35-92CFB542D626}" type="sibTrans" cxnId="{B4988A65-D2EC-4718-AE4C-11BC833841F3}">
      <dgm:prSet/>
      <dgm:spPr/>
      <dgm:t>
        <a:bodyPr/>
        <a:lstStyle/>
        <a:p>
          <a:endParaRPr lang="en-US"/>
        </a:p>
      </dgm:t>
    </dgm:pt>
    <dgm:pt modelId="{E2D2FA18-E405-41EB-8232-E8DCD59AD676}" type="pres">
      <dgm:prSet presAssocID="{4BC72511-455B-41DE-80C4-1AD9D771E79E}" presName="root" presStyleCnt="0">
        <dgm:presLayoutVars>
          <dgm:dir/>
          <dgm:resizeHandles val="exact"/>
        </dgm:presLayoutVars>
      </dgm:prSet>
      <dgm:spPr/>
    </dgm:pt>
    <dgm:pt modelId="{CEB70FE8-C08B-4299-83F4-E1A93E3CAAE1}" type="pres">
      <dgm:prSet presAssocID="{7C6DBF04-3AF3-4F0F-9BF2-48B375925C34}" presName="compNode" presStyleCnt="0"/>
      <dgm:spPr/>
    </dgm:pt>
    <dgm:pt modelId="{D6E543FF-42B7-4D24-8E27-3DE19EA45B2F}" type="pres">
      <dgm:prSet presAssocID="{7C6DBF04-3AF3-4F0F-9BF2-48B375925C34}" presName="bgRect" presStyleLbl="bgShp" presStyleIdx="0" presStyleCnt="4" custLinFactNeighborX="943" custLinFactNeighborY="1040"/>
      <dgm:spPr/>
    </dgm:pt>
    <dgm:pt modelId="{752F9B5B-388B-4679-9F66-60D9A58D3045}" type="pres">
      <dgm:prSet presAssocID="{7C6DBF04-3AF3-4F0F-9BF2-48B375925C34}" presName="iconRect" presStyleLbl="node1" presStyleIdx="0" presStyleCnt="4"/>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culator"/>
        </a:ext>
      </dgm:extLst>
    </dgm:pt>
    <dgm:pt modelId="{F0612475-C0D2-4D5A-8D04-040550B2C461}" type="pres">
      <dgm:prSet presAssocID="{7C6DBF04-3AF3-4F0F-9BF2-48B375925C34}" presName="spaceRect" presStyleCnt="0"/>
      <dgm:spPr/>
    </dgm:pt>
    <dgm:pt modelId="{92782C7C-79F4-4323-BE88-F879AFAF1894}" type="pres">
      <dgm:prSet presAssocID="{7C6DBF04-3AF3-4F0F-9BF2-48B375925C34}" presName="parTx" presStyleLbl="revTx" presStyleIdx="0" presStyleCnt="4">
        <dgm:presLayoutVars>
          <dgm:chMax val="0"/>
          <dgm:chPref val="0"/>
        </dgm:presLayoutVars>
      </dgm:prSet>
      <dgm:spPr/>
    </dgm:pt>
    <dgm:pt modelId="{CC2B9451-2644-4A17-96C5-2CA5E07EE5CB}" type="pres">
      <dgm:prSet presAssocID="{99937296-9F8A-4FF7-9E4C-0A8FDA64A01E}" presName="sibTrans" presStyleCnt="0"/>
      <dgm:spPr/>
    </dgm:pt>
    <dgm:pt modelId="{3DA634A9-4996-4E8B-ACC0-3080B69D16BA}" type="pres">
      <dgm:prSet presAssocID="{398B284B-5D95-4B88-9636-B7C7EA251485}" presName="compNode" presStyleCnt="0"/>
      <dgm:spPr/>
    </dgm:pt>
    <dgm:pt modelId="{F24F84CF-8859-4CC4-A713-00E8B66BC3E4}" type="pres">
      <dgm:prSet presAssocID="{398B284B-5D95-4B88-9636-B7C7EA251485}" presName="bgRect" presStyleLbl="bgShp" presStyleIdx="1" presStyleCnt="4"/>
      <dgm:spPr/>
    </dgm:pt>
    <dgm:pt modelId="{D18A43F0-6371-4FF6-9363-1F44543AED9D}" type="pres">
      <dgm:prSet presAssocID="{398B284B-5D95-4B88-9636-B7C7EA251485}" presName="iconRect" presStyleLbl="node1" presStyleIdx="1" presStyleCnt="4"/>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ar"/>
        </a:ext>
      </dgm:extLst>
    </dgm:pt>
    <dgm:pt modelId="{75EA9460-A58D-455A-8B99-CDB5E345E357}" type="pres">
      <dgm:prSet presAssocID="{398B284B-5D95-4B88-9636-B7C7EA251485}" presName="spaceRect" presStyleCnt="0"/>
      <dgm:spPr/>
    </dgm:pt>
    <dgm:pt modelId="{54D73ED8-3C12-403F-A0A6-111A633A97ED}" type="pres">
      <dgm:prSet presAssocID="{398B284B-5D95-4B88-9636-B7C7EA251485}" presName="parTx" presStyleLbl="revTx" presStyleIdx="1" presStyleCnt="4">
        <dgm:presLayoutVars>
          <dgm:chMax val="0"/>
          <dgm:chPref val="0"/>
        </dgm:presLayoutVars>
      </dgm:prSet>
      <dgm:spPr/>
    </dgm:pt>
    <dgm:pt modelId="{379AF1AB-B22C-4F92-B9B4-FFA0CF09B8C5}" type="pres">
      <dgm:prSet presAssocID="{3E58C807-5ED6-4F5C-93EC-C36F343B1C36}" presName="sibTrans" presStyleCnt="0"/>
      <dgm:spPr/>
    </dgm:pt>
    <dgm:pt modelId="{02138977-6957-47A7-B04D-B5A45A2BB03D}" type="pres">
      <dgm:prSet presAssocID="{738EB9EB-F529-469F-A2BD-5B919376A9BD}" presName="compNode" presStyleCnt="0"/>
      <dgm:spPr/>
    </dgm:pt>
    <dgm:pt modelId="{769C5C88-85B0-4CA3-9277-BCB04D7AC7C0}" type="pres">
      <dgm:prSet presAssocID="{738EB9EB-F529-469F-A2BD-5B919376A9BD}" presName="bgRect" presStyleLbl="bgShp" presStyleIdx="2" presStyleCnt="4"/>
      <dgm:spPr/>
    </dgm:pt>
    <dgm:pt modelId="{F92FAF74-22D9-4E46-877C-33E441F4468B}" type="pres">
      <dgm:prSet presAssocID="{738EB9EB-F529-469F-A2BD-5B919376A9BD}" presName="iconRect" presStyleLbl="node1" presStyleIdx="2" presStyleCnt="4"/>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assroom"/>
        </a:ext>
      </dgm:extLst>
    </dgm:pt>
    <dgm:pt modelId="{817992FC-91FF-4CCE-ADB4-8027CF313EB3}" type="pres">
      <dgm:prSet presAssocID="{738EB9EB-F529-469F-A2BD-5B919376A9BD}" presName="spaceRect" presStyleCnt="0"/>
      <dgm:spPr/>
    </dgm:pt>
    <dgm:pt modelId="{99A51DC6-A47F-4D8C-92D5-FFF9E818B365}" type="pres">
      <dgm:prSet presAssocID="{738EB9EB-F529-469F-A2BD-5B919376A9BD}" presName="parTx" presStyleLbl="revTx" presStyleIdx="2" presStyleCnt="4">
        <dgm:presLayoutVars>
          <dgm:chMax val="0"/>
          <dgm:chPref val="0"/>
        </dgm:presLayoutVars>
      </dgm:prSet>
      <dgm:spPr/>
    </dgm:pt>
    <dgm:pt modelId="{F09FEBB3-8F0A-43ED-8EE9-E9030187F1F5}" type="pres">
      <dgm:prSet presAssocID="{E185ADF2-BA12-4D49-8216-0B79E0DB13A5}" presName="sibTrans" presStyleCnt="0"/>
      <dgm:spPr/>
    </dgm:pt>
    <dgm:pt modelId="{C7CF9FC5-FCEF-4DA9-83DE-D3B571C6DE24}" type="pres">
      <dgm:prSet presAssocID="{19F58A1D-0A53-4D4D-99D0-76FDF41CC539}" presName="compNode" presStyleCnt="0"/>
      <dgm:spPr/>
    </dgm:pt>
    <dgm:pt modelId="{215ECCA0-BA31-493D-BB9F-2BA75189E7AB}" type="pres">
      <dgm:prSet presAssocID="{19F58A1D-0A53-4D4D-99D0-76FDF41CC539}" presName="bgRect" presStyleLbl="bgShp" presStyleIdx="3" presStyleCnt="4"/>
      <dgm:spPr/>
    </dgm:pt>
    <dgm:pt modelId="{DB11DE98-5E11-44B6-B2A7-752CD9CD2BD3}" type="pres">
      <dgm:prSet presAssocID="{19F58A1D-0A53-4D4D-99D0-76FDF41CC539}" presName="iconRect" presStyleLbl="node1" presStyleIdx="3" presStyleCnt="4"/>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raille"/>
        </a:ext>
      </dgm:extLst>
    </dgm:pt>
    <dgm:pt modelId="{02435011-035E-4B62-9DB5-59697AD818CD}" type="pres">
      <dgm:prSet presAssocID="{19F58A1D-0A53-4D4D-99D0-76FDF41CC539}" presName="spaceRect" presStyleCnt="0"/>
      <dgm:spPr/>
    </dgm:pt>
    <dgm:pt modelId="{78A29F91-990C-4BFC-96A8-C38ADA5CC741}" type="pres">
      <dgm:prSet presAssocID="{19F58A1D-0A53-4D4D-99D0-76FDF41CC539}" presName="parTx" presStyleLbl="revTx" presStyleIdx="3" presStyleCnt="4">
        <dgm:presLayoutVars>
          <dgm:chMax val="0"/>
          <dgm:chPref val="0"/>
        </dgm:presLayoutVars>
      </dgm:prSet>
      <dgm:spPr/>
    </dgm:pt>
  </dgm:ptLst>
  <dgm:cxnLst>
    <dgm:cxn modelId="{18820D5D-1240-4221-9182-9B4C6D0BFE59}" type="presOf" srcId="{4BC72511-455B-41DE-80C4-1AD9D771E79E}" destId="{E2D2FA18-E405-41EB-8232-E8DCD59AD676}" srcOrd="0" destOrd="0" presId="urn:microsoft.com/office/officeart/2018/2/layout/IconVerticalSolidList"/>
    <dgm:cxn modelId="{E5615741-7B9D-49CB-9C7F-B261C74A424D}" type="presOf" srcId="{398B284B-5D95-4B88-9636-B7C7EA251485}" destId="{54D73ED8-3C12-403F-A0A6-111A633A97ED}" srcOrd="0" destOrd="0" presId="urn:microsoft.com/office/officeart/2018/2/layout/IconVerticalSolidList"/>
    <dgm:cxn modelId="{B4988A65-D2EC-4718-AE4C-11BC833841F3}" srcId="{4BC72511-455B-41DE-80C4-1AD9D771E79E}" destId="{19F58A1D-0A53-4D4D-99D0-76FDF41CC539}" srcOrd="3" destOrd="0" parTransId="{D6D370C4-542C-4C5F-9F57-2A74577E015A}" sibTransId="{B0335690-E9C5-4015-AB35-92CFB542D626}"/>
    <dgm:cxn modelId="{9B09F645-A485-476E-B476-601383483790}" type="presOf" srcId="{19F58A1D-0A53-4D4D-99D0-76FDF41CC539}" destId="{78A29F91-990C-4BFC-96A8-C38ADA5CC741}" srcOrd="0" destOrd="0" presId="urn:microsoft.com/office/officeart/2018/2/layout/IconVerticalSolidList"/>
    <dgm:cxn modelId="{7FA2D155-1633-4E6B-B700-259AA7707692}" type="presOf" srcId="{738EB9EB-F529-469F-A2BD-5B919376A9BD}" destId="{99A51DC6-A47F-4D8C-92D5-FFF9E818B365}" srcOrd="0" destOrd="0" presId="urn:microsoft.com/office/officeart/2018/2/layout/IconVerticalSolidList"/>
    <dgm:cxn modelId="{9DC761A6-ECDA-448B-B57D-B4F9AD1B9FDC}" srcId="{4BC72511-455B-41DE-80C4-1AD9D771E79E}" destId="{398B284B-5D95-4B88-9636-B7C7EA251485}" srcOrd="1" destOrd="0" parTransId="{5ADA4665-1CED-493F-B34C-B62A16126501}" sibTransId="{3E58C807-5ED6-4F5C-93EC-C36F343B1C36}"/>
    <dgm:cxn modelId="{BBB487B6-991C-4CC7-A731-4E381C284CF1}" srcId="{4BC72511-455B-41DE-80C4-1AD9D771E79E}" destId="{7C6DBF04-3AF3-4F0F-9BF2-48B375925C34}" srcOrd="0" destOrd="0" parTransId="{C2FD217D-CD2D-4081-9C70-7A1BB6A397A9}" sibTransId="{99937296-9F8A-4FF7-9E4C-0A8FDA64A01E}"/>
    <dgm:cxn modelId="{46D200E8-1EBF-4BFD-8952-0D99474F25E8}" type="presOf" srcId="{7C6DBF04-3AF3-4F0F-9BF2-48B375925C34}" destId="{92782C7C-79F4-4323-BE88-F879AFAF1894}" srcOrd="0" destOrd="0" presId="urn:microsoft.com/office/officeart/2018/2/layout/IconVerticalSolidList"/>
    <dgm:cxn modelId="{90E722F5-1410-4410-896D-7DEBBEF88473}" srcId="{4BC72511-455B-41DE-80C4-1AD9D771E79E}" destId="{738EB9EB-F529-469F-A2BD-5B919376A9BD}" srcOrd="2" destOrd="0" parTransId="{B8709AC0-46BC-4F10-A683-23BE83082547}" sibTransId="{E185ADF2-BA12-4D49-8216-0B79E0DB13A5}"/>
    <dgm:cxn modelId="{4D48D149-1803-4AFD-A274-D5FC987FAEB1}" type="presParOf" srcId="{E2D2FA18-E405-41EB-8232-E8DCD59AD676}" destId="{CEB70FE8-C08B-4299-83F4-E1A93E3CAAE1}" srcOrd="0" destOrd="0" presId="urn:microsoft.com/office/officeart/2018/2/layout/IconVerticalSolidList"/>
    <dgm:cxn modelId="{2CE6161A-9BC1-40A2-8095-AB88E03820FA}" type="presParOf" srcId="{CEB70FE8-C08B-4299-83F4-E1A93E3CAAE1}" destId="{D6E543FF-42B7-4D24-8E27-3DE19EA45B2F}" srcOrd="0" destOrd="0" presId="urn:microsoft.com/office/officeart/2018/2/layout/IconVerticalSolidList"/>
    <dgm:cxn modelId="{A0D20EDA-767B-4A56-8D49-5F2015D62F5E}" type="presParOf" srcId="{CEB70FE8-C08B-4299-83F4-E1A93E3CAAE1}" destId="{752F9B5B-388B-4679-9F66-60D9A58D3045}" srcOrd="1" destOrd="0" presId="urn:microsoft.com/office/officeart/2018/2/layout/IconVerticalSolidList"/>
    <dgm:cxn modelId="{ED0DEA78-E2A9-4E1A-AFCA-7C86A9CCD5B4}" type="presParOf" srcId="{CEB70FE8-C08B-4299-83F4-E1A93E3CAAE1}" destId="{F0612475-C0D2-4D5A-8D04-040550B2C461}" srcOrd="2" destOrd="0" presId="urn:microsoft.com/office/officeart/2018/2/layout/IconVerticalSolidList"/>
    <dgm:cxn modelId="{764E2CA3-46BB-46C0-A8D6-97CDFE0E42C8}" type="presParOf" srcId="{CEB70FE8-C08B-4299-83F4-E1A93E3CAAE1}" destId="{92782C7C-79F4-4323-BE88-F879AFAF1894}" srcOrd="3" destOrd="0" presId="urn:microsoft.com/office/officeart/2018/2/layout/IconVerticalSolidList"/>
    <dgm:cxn modelId="{F28A2137-18E0-423E-9108-E2BE89D7E086}" type="presParOf" srcId="{E2D2FA18-E405-41EB-8232-E8DCD59AD676}" destId="{CC2B9451-2644-4A17-96C5-2CA5E07EE5CB}" srcOrd="1" destOrd="0" presId="urn:microsoft.com/office/officeart/2018/2/layout/IconVerticalSolidList"/>
    <dgm:cxn modelId="{F53306E4-9C08-4811-ADC8-74948C187D1B}" type="presParOf" srcId="{E2D2FA18-E405-41EB-8232-E8DCD59AD676}" destId="{3DA634A9-4996-4E8B-ACC0-3080B69D16BA}" srcOrd="2" destOrd="0" presId="urn:microsoft.com/office/officeart/2018/2/layout/IconVerticalSolidList"/>
    <dgm:cxn modelId="{5EDACA89-FE10-4666-9F70-B8E4ECDB781F}" type="presParOf" srcId="{3DA634A9-4996-4E8B-ACC0-3080B69D16BA}" destId="{F24F84CF-8859-4CC4-A713-00E8B66BC3E4}" srcOrd="0" destOrd="0" presId="urn:microsoft.com/office/officeart/2018/2/layout/IconVerticalSolidList"/>
    <dgm:cxn modelId="{9D8611BD-9D2C-405C-A1BB-8FE063AF1FCF}" type="presParOf" srcId="{3DA634A9-4996-4E8B-ACC0-3080B69D16BA}" destId="{D18A43F0-6371-4FF6-9363-1F44543AED9D}" srcOrd="1" destOrd="0" presId="urn:microsoft.com/office/officeart/2018/2/layout/IconVerticalSolidList"/>
    <dgm:cxn modelId="{DE355D87-F80A-41A4-9980-20CA53AED3F0}" type="presParOf" srcId="{3DA634A9-4996-4E8B-ACC0-3080B69D16BA}" destId="{75EA9460-A58D-455A-8B99-CDB5E345E357}" srcOrd="2" destOrd="0" presId="urn:microsoft.com/office/officeart/2018/2/layout/IconVerticalSolidList"/>
    <dgm:cxn modelId="{C41DCB9E-ECBA-4454-9ECA-DCF748342E74}" type="presParOf" srcId="{3DA634A9-4996-4E8B-ACC0-3080B69D16BA}" destId="{54D73ED8-3C12-403F-A0A6-111A633A97ED}" srcOrd="3" destOrd="0" presId="urn:microsoft.com/office/officeart/2018/2/layout/IconVerticalSolidList"/>
    <dgm:cxn modelId="{C406A5F3-185B-4DA3-8D53-EEDB1D412064}" type="presParOf" srcId="{E2D2FA18-E405-41EB-8232-E8DCD59AD676}" destId="{379AF1AB-B22C-4F92-B9B4-FFA0CF09B8C5}" srcOrd="3" destOrd="0" presId="urn:microsoft.com/office/officeart/2018/2/layout/IconVerticalSolidList"/>
    <dgm:cxn modelId="{B8D63712-2663-498D-8CF9-61F6CF736AB5}" type="presParOf" srcId="{E2D2FA18-E405-41EB-8232-E8DCD59AD676}" destId="{02138977-6957-47A7-B04D-B5A45A2BB03D}" srcOrd="4" destOrd="0" presId="urn:microsoft.com/office/officeart/2018/2/layout/IconVerticalSolidList"/>
    <dgm:cxn modelId="{0713E0D0-739D-43A5-A42C-9BE3F72A31AE}" type="presParOf" srcId="{02138977-6957-47A7-B04D-B5A45A2BB03D}" destId="{769C5C88-85B0-4CA3-9277-BCB04D7AC7C0}" srcOrd="0" destOrd="0" presId="urn:microsoft.com/office/officeart/2018/2/layout/IconVerticalSolidList"/>
    <dgm:cxn modelId="{5EC9FD66-C3AC-4F9C-A865-8237DA327E99}" type="presParOf" srcId="{02138977-6957-47A7-B04D-B5A45A2BB03D}" destId="{F92FAF74-22D9-4E46-877C-33E441F4468B}" srcOrd="1" destOrd="0" presId="urn:microsoft.com/office/officeart/2018/2/layout/IconVerticalSolidList"/>
    <dgm:cxn modelId="{A132296A-D78D-4E52-AFD6-5D2149392FF6}" type="presParOf" srcId="{02138977-6957-47A7-B04D-B5A45A2BB03D}" destId="{817992FC-91FF-4CCE-ADB4-8027CF313EB3}" srcOrd="2" destOrd="0" presId="urn:microsoft.com/office/officeart/2018/2/layout/IconVerticalSolidList"/>
    <dgm:cxn modelId="{18351CEF-9045-423B-81CD-3DF7F5DE28E6}" type="presParOf" srcId="{02138977-6957-47A7-B04D-B5A45A2BB03D}" destId="{99A51DC6-A47F-4D8C-92D5-FFF9E818B365}" srcOrd="3" destOrd="0" presId="urn:microsoft.com/office/officeart/2018/2/layout/IconVerticalSolidList"/>
    <dgm:cxn modelId="{88DF5526-3FDB-41CC-8025-E565ACCE6037}" type="presParOf" srcId="{E2D2FA18-E405-41EB-8232-E8DCD59AD676}" destId="{F09FEBB3-8F0A-43ED-8EE9-E9030187F1F5}" srcOrd="5" destOrd="0" presId="urn:microsoft.com/office/officeart/2018/2/layout/IconVerticalSolidList"/>
    <dgm:cxn modelId="{709AA37E-1A68-448A-8470-934D173DC9F0}" type="presParOf" srcId="{E2D2FA18-E405-41EB-8232-E8DCD59AD676}" destId="{C7CF9FC5-FCEF-4DA9-83DE-D3B571C6DE24}" srcOrd="6" destOrd="0" presId="urn:microsoft.com/office/officeart/2018/2/layout/IconVerticalSolidList"/>
    <dgm:cxn modelId="{E437C1F9-25B1-4693-BC40-F5BF83D88351}" type="presParOf" srcId="{C7CF9FC5-FCEF-4DA9-83DE-D3B571C6DE24}" destId="{215ECCA0-BA31-493D-BB9F-2BA75189E7AB}" srcOrd="0" destOrd="0" presId="urn:microsoft.com/office/officeart/2018/2/layout/IconVerticalSolidList"/>
    <dgm:cxn modelId="{1BF5E182-0C19-4368-B3C4-4B0EF516D4AE}" type="presParOf" srcId="{C7CF9FC5-FCEF-4DA9-83DE-D3B571C6DE24}" destId="{DB11DE98-5E11-44B6-B2A7-752CD9CD2BD3}" srcOrd="1" destOrd="0" presId="urn:microsoft.com/office/officeart/2018/2/layout/IconVerticalSolidList"/>
    <dgm:cxn modelId="{A184FF59-4527-4FF5-BE65-7ECAEAA9A87D}" type="presParOf" srcId="{C7CF9FC5-FCEF-4DA9-83DE-D3B571C6DE24}" destId="{02435011-035E-4B62-9DB5-59697AD818CD}" srcOrd="2" destOrd="0" presId="urn:microsoft.com/office/officeart/2018/2/layout/IconVerticalSolidList"/>
    <dgm:cxn modelId="{24B4D7F5-BB18-48BC-AB98-469BCD8F1950}" type="presParOf" srcId="{C7CF9FC5-FCEF-4DA9-83DE-D3B571C6DE24}" destId="{78A29F91-990C-4BFC-96A8-C38ADA5CC74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8B5E41-CEDB-4366-A7F9-3E3D865F43B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B194009-1AD6-4F59-9F91-C4F1B9FEB9C2}">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Brain improvement gaming modules can be designed to be accessible to visually impaired students, providing them with an opportunity to enjoy playing games while also improving their knowledge.</a:t>
          </a:r>
        </a:p>
      </dgm:t>
    </dgm:pt>
    <dgm:pt modelId="{A3D00691-7BE0-438D-AB0C-7C54C155D786}" type="parTrans" cxnId="{4DC6BA4A-4AA9-4D85-90D2-F65F30DABDD3}">
      <dgm:prSet/>
      <dgm:spPr/>
      <dgm:t>
        <a:bodyPr/>
        <a:lstStyle/>
        <a:p>
          <a:endParaRPr lang="en-US"/>
        </a:p>
      </dgm:t>
    </dgm:pt>
    <dgm:pt modelId="{63467D86-37DF-4A86-A364-051AC816A170}" type="sibTrans" cxnId="{4DC6BA4A-4AA9-4D85-90D2-F65F30DABDD3}">
      <dgm:prSet/>
      <dgm:spPr/>
      <dgm:t>
        <a:bodyPr/>
        <a:lstStyle/>
        <a:p>
          <a:endParaRPr lang="en-US"/>
        </a:p>
      </dgm:t>
    </dgm:pt>
    <dgm:pt modelId="{CFD2047D-DC65-4121-8271-CC659152B2C2}">
      <dgm:prSet custT="1"/>
      <dgm:spPr/>
      <dgm:t>
        <a:bodyPr/>
        <a:lstStyle/>
        <a:p>
          <a:pPr>
            <a:lnSpc>
              <a:spcPct val="100000"/>
            </a:lnSpc>
          </a:pPr>
          <a:r>
            <a:rPr lang="en-US" sz="1800" b="0" i="0" dirty="0">
              <a:latin typeface="Times New Roman" panose="02020603050405020304" pitchFamily="18" charset="0"/>
              <a:cs typeface="Times New Roman" panose="02020603050405020304" pitchFamily="18" charset="0"/>
            </a:rPr>
            <a:t>They can help with memory retention and recall: Many visually impaired students rely on auditory and tactile senses to retain and recall information.</a:t>
          </a:r>
          <a:endParaRPr lang="en-US" sz="1800" dirty="0">
            <a:latin typeface="Times New Roman" panose="02020603050405020304" pitchFamily="18" charset="0"/>
            <a:cs typeface="Times New Roman" panose="02020603050405020304" pitchFamily="18" charset="0"/>
          </a:endParaRPr>
        </a:p>
      </dgm:t>
    </dgm:pt>
    <dgm:pt modelId="{27FE68E7-7BC2-4E3D-BF4C-6C3359EA36D5}" type="parTrans" cxnId="{039B4CF5-3DF4-419E-87C6-D2268F2B3456}">
      <dgm:prSet/>
      <dgm:spPr/>
      <dgm:t>
        <a:bodyPr/>
        <a:lstStyle/>
        <a:p>
          <a:endParaRPr lang="en-US"/>
        </a:p>
      </dgm:t>
    </dgm:pt>
    <dgm:pt modelId="{5E5064F3-F6B2-46AD-82A9-8740FBD92F97}" type="sibTrans" cxnId="{039B4CF5-3DF4-419E-87C6-D2268F2B3456}">
      <dgm:prSet/>
      <dgm:spPr/>
      <dgm:t>
        <a:bodyPr/>
        <a:lstStyle/>
        <a:p>
          <a:endParaRPr lang="en-US"/>
        </a:p>
      </dgm:t>
    </dgm:pt>
    <dgm:pt modelId="{C89C5ABD-6E52-43A7-80F7-002D83796070}">
      <dgm:prSet custT="1"/>
      <dgm:spPr/>
      <dgm:t>
        <a:bodyPr/>
        <a:lstStyle/>
        <a:p>
          <a:pPr>
            <a:lnSpc>
              <a:spcPct val="100000"/>
            </a:lnSpc>
          </a:pPr>
          <a:r>
            <a:rPr lang="en-US" sz="1800" b="0" i="0" dirty="0">
              <a:latin typeface="Times New Roman" panose="02020603050405020304" pitchFamily="18" charset="0"/>
              <a:cs typeface="Times New Roman" panose="02020603050405020304" pitchFamily="18" charset="0"/>
            </a:rPr>
            <a:t>Reduced stress and anxiety: Engaging in brain development games can help reduce stress and anxiety levels by providing a fun and challenging way to relax and unwind.</a:t>
          </a:r>
          <a:endParaRPr lang="en-US" sz="1800" dirty="0">
            <a:latin typeface="Times New Roman" panose="02020603050405020304" pitchFamily="18" charset="0"/>
            <a:cs typeface="Times New Roman" panose="02020603050405020304" pitchFamily="18" charset="0"/>
          </a:endParaRPr>
        </a:p>
      </dgm:t>
    </dgm:pt>
    <dgm:pt modelId="{A36AE351-0565-4FDD-998A-FBDECA5CDC43}" type="parTrans" cxnId="{29BA217E-07AC-4726-A72C-633B28D29825}">
      <dgm:prSet/>
      <dgm:spPr/>
      <dgm:t>
        <a:bodyPr/>
        <a:lstStyle/>
        <a:p>
          <a:endParaRPr lang="en-US"/>
        </a:p>
      </dgm:t>
    </dgm:pt>
    <dgm:pt modelId="{F0379B54-6DF4-4692-8B42-D5032D36619F}" type="sibTrans" cxnId="{29BA217E-07AC-4726-A72C-633B28D29825}">
      <dgm:prSet/>
      <dgm:spPr/>
      <dgm:t>
        <a:bodyPr/>
        <a:lstStyle/>
        <a:p>
          <a:endParaRPr lang="en-US"/>
        </a:p>
      </dgm:t>
    </dgm:pt>
    <dgm:pt modelId="{FA6D4187-8D08-4AA3-9541-076E8D1D99BC}" type="pres">
      <dgm:prSet presAssocID="{828B5E41-CEDB-4366-A7F9-3E3D865F43B2}" presName="root" presStyleCnt="0">
        <dgm:presLayoutVars>
          <dgm:dir/>
          <dgm:resizeHandles val="exact"/>
        </dgm:presLayoutVars>
      </dgm:prSet>
      <dgm:spPr/>
    </dgm:pt>
    <dgm:pt modelId="{5A0B954F-0251-48E2-B411-96E20EF5294F}" type="pres">
      <dgm:prSet presAssocID="{8B194009-1AD6-4F59-9F91-C4F1B9FEB9C2}" presName="compNode" presStyleCnt="0"/>
      <dgm:spPr/>
    </dgm:pt>
    <dgm:pt modelId="{42BAD0F4-CBB6-418D-BD61-32FD19C3354C}" type="pres">
      <dgm:prSet presAssocID="{8B194009-1AD6-4F59-9F91-C4F1B9FEB9C2}" presName="bgRect" presStyleLbl="bgShp" presStyleIdx="0" presStyleCnt="3"/>
      <dgm:spPr/>
    </dgm:pt>
    <dgm:pt modelId="{51F0E4CA-B39A-4CB8-90D4-4D313F70C809}" type="pres">
      <dgm:prSet presAssocID="{8B194009-1AD6-4F59-9F91-C4F1B9FEB9C2}" presName="iconRect" presStyleLbl="node1" presStyleIdx="0" presStyleCnt="3"/>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E9B78CA1-1C80-4BB2-964E-18E2EA30281F}" type="pres">
      <dgm:prSet presAssocID="{8B194009-1AD6-4F59-9F91-C4F1B9FEB9C2}" presName="spaceRect" presStyleCnt="0"/>
      <dgm:spPr/>
    </dgm:pt>
    <dgm:pt modelId="{0212D15E-5718-45BA-A83E-8CD4889DCA61}" type="pres">
      <dgm:prSet presAssocID="{8B194009-1AD6-4F59-9F91-C4F1B9FEB9C2}" presName="parTx" presStyleLbl="revTx" presStyleIdx="0" presStyleCnt="3">
        <dgm:presLayoutVars>
          <dgm:chMax val="0"/>
          <dgm:chPref val="0"/>
        </dgm:presLayoutVars>
      </dgm:prSet>
      <dgm:spPr/>
    </dgm:pt>
    <dgm:pt modelId="{695B9E9A-5013-4D00-A7EF-6C55298BF2E5}" type="pres">
      <dgm:prSet presAssocID="{63467D86-37DF-4A86-A364-051AC816A170}" presName="sibTrans" presStyleCnt="0"/>
      <dgm:spPr/>
    </dgm:pt>
    <dgm:pt modelId="{AB5F5EA2-C5E5-43DE-B676-C498C3910632}" type="pres">
      <dgm:prSet presAssocID="{CFD2047D-DC65-4121-8271-CC659152B2C2}" presName="compNode" presStyleCnt="0"/>
      <dgm:spPr/>
    </dgm:pt>
    <dgm:pt modelId="{8BBC0481-82CC-470C-8BCA-8D001B859178}" type="pres">
      <dgm:prSet presAssocID="{CFD2047D-DC65-4121-8271-CC659152B2C2}" presName="bgRect" presStyleLbl="bgShp" presStyleIdx="1" presStyleCnt="3"/>
      <dgm:spPr/>
    </dgm:pt>
    <dgm:pt modelId="{7F980769-9716-4809-BD39-67A6F0164D3C}" type="pres">
      <dgm:prSet presAssocID="{CFD2047D-DC65-4121-8271-CC659152B2C2}" presName="iconRect" presStyleLbl="node1" presStyleIdx="1" presStyleCnt="3"/>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lle"/>
        </a:ext>
      </dgm:extLst>
    </dgm:pt>
    <dgm:pt modelId="{516AA432-06DC-495D-84C0-C2EB82CAA3F8}" type="pres">
      <dgm:prSet presAssocID="{CFD2047D-DC65-4121-8271-CC659152B2C2}" presName="spaceRect" presStyleCnt="0"/>
      <dgm:spPr/>
    </dgm:pt>
    <dgm:pt modelId="{9D132A57-2255-4309-AE5F-A85EEE43011C}" type="pres">
      <dgm:prSet presAssocID="{CFD2047D-DC65-4121-8271-CC659152B2C2}" presName="parTx" presStyleLbl="revTx" presStyleIdx="1" presStyleCnt="3">
        <dgm:presLayoutVars>
          <dgm:chMax val="0"/>
          <dgm:chPref val="0"/>
        </dgm:presLayoutVars>
      </dgm:prSet>
      <dgm:spPr/>
    </dgm:pt>
    <dgm:pt modelId="{9448AF99-FCCA-4186-A936-29FAAE90D403}" type="pres">
      <dgm:prSet presAssocID="{5E5064F3-F6B2-46AD-82A9-8740FBD92F97}" presName="sibTrans" presStyleCnt="0"/>
      <dgm:spPr/>
    </dgm:pt>
    <dgm:pt modelId="{8B9EFD9F-D652-4D9D-9656-E42F8070531A}" type="pres">
      <dgm:prSet presAssocID="{C89C5ABD-6E52-43A7-80F7-002D83796070}" presName="compNode" presStyleCnt="0"/>
      <dgm:spPr/>
    </dgm:pt>
    <dgm:pt modelId="{8A3E57C8-6876-4210-85F3-A3B8D278CF5E}" type="pres">
      <dgm:prSet presAssocID="{C89C5ABD-6E52-43A7-80F7-002D83796070}" presName="bgRect" presStyleLbl="bgShp" presStyleIdx="2" presStyleCnt="3"/>
      <dgm:spPr/>
    </dgm:pt>
    <dgm:pt modelId="{AA4BBB46-A90F-4681-ACCF-E467E80BAB9A}" type="pres">
      <dgm:prSet presAssocID="{C89C5ABD-6E52-43A7-80F7-002D83796070}" presName="iconRect" presStyleLbl="node1" presStyleIdx="2" presStyleCnt="3"/>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in in head"/>
        </a:ext>
      </dgm:extLst>
    </dgm:pt>
    <dgm:pt modelId="{6EC297E9-30BD-40FD-884A-E9E778340D2A}" type="pres">
      <dgm:prSet presAssocID="{C89C5ABD-6E52-43A7-80F7-002D83796070}" presName="spaceRect" presStyleCnt="0"/>
      <dgm:spPr/>
    </dgm:pt>
    <dgm:pt modelId="{08056BEB-DE11-41AB-A3DD-496B1BF7CC87}" type="pres">
      <dgm:prSet presAssocID="{C89C5ABD-6E52-43A7-80F7-002D83796070}" presName="parTx" presStyleLbl="revTx" presStyleIdx="2" presStyleCnt="3">
        <dgm:presLayoutVars>
          <dgm:chMax val="0"/>
          <dgm:chPref val="0"/>
        </dgm:presLayoutVars>
      </dgm:prSet>
      <dgm:spPr/>
    </dgm:pt>
  </dgm:ptLst>
  <dgm:cxnLst>
    <dgm:cxn modelId="{8A377F14-0BAD-47F3-9555-EC0009B1A1E9}" type="presOf" srcId="{828B5E41-CEDB-4366-A7F9-3E3D865F43B2}" destId="{FA6D4187-8D08-4AA3-9541-076E8D1D99BC}" srcOrd="0" destOrd="0" presId="urn:microsoft.com/office/officeart/2018/2/layout/IconVerticalSolidList"/>
    <dgm:cxn modelId="{9E961F2F-1185-4A2B-B6DA-1E0F772371EA}" type="presOf" srcId="{CFD2047D-DC65-4121-8271-CC659152B2C2}" destId="{9D132A57-2255-4309-AE5F-A85EEE43011C}" srcOrd="0" destOrd="0" presId="urn:microsoft.com/office/officeart/2018/2/layout/IconVerticalSolidList"/>
    <dgm:cxn modelId="{4DC6BA4A-4AA9-4D85-90D2-F65F30DABDD3}" srcId="{828B5E41-CEDB-4366-A7F9-3E3D865F43B2}" destId="{8B194009-1AD6-4F59-9F91-C4F1B9FEB9C2}" srcOrd="0" destOrd="0" parTransId="{A3D00691-7BE0-438D-AB0C-7C54C155D786}" sibTransId="{63467D86-37DF-4A86-A364-051AC816A170}"/>
    <dgm:cxn modelId="{13375573-5A86-432F-A667-19F37A2C9DF2}" type="presOf" srcId="{C89C5ABD-6E52-43A7-80F7-002D83796070}" destId="{08056BEB-DE11-41AB-A3DD-496B1BF7CC87}" srcOrd="0" destOrd="0" presId="urn:microsoft.com/office/officeart/2018/2/layout/IconVerticalSolidList"/>
    <dgm:cxn modelId="{29BA217E-07AC-4726-A72C-633B28D29825}" srcId="{828B5E41-CEDB-4366-A7F9-3E3D865F43B2}" destId="{C89C5ABD-6E52-43A7-80F7-002D83796070}" srcOrd="2" destOrd="0" parTransId="{A36AE351-0565-4FDD-998A-FBDECA5CDC43}" sibTransId="{F0379B54-6DF4-4692-8B42-D5032D36619F}"/>
    <dgm:cxn modelId="{7FC23B80-8F8D-4C2B-AC25-F0323178EB00}" type="presOf" srcId="{8B194009-1AD6-4F59-9F91-C4F1B9FEB9C2}" destId="{0212D15E-5718-45BA-A83E-8CD4889DCA61}" srcOrd="0" destOrd="0" presId="urn:microsoft.com/office/officeart/2018/2/layout/IconVerticalSolidList"/>
    <dgm:cxn modelId="{039B4CF5-3DF4-419E-87C6-D2268F2B3456}" srcId="{828B5E41-CEDB-4366-A7F9-3E3D865F43B2}" destId="{CFD2047D-DC65-4121-8271-CC659152B2C2}" srcOrd="1" destOrd="0" parTransId="{27FE68E7-7BC2-4E3D-BF4C-6C3359EA36D5}" sibTransId="{5E5064F3-F6B2-46AD-82A9-8740FBD92F97}"/>
    <dgm:cxn modelId="{00DC635B-9769-46D2-A184-6CC0C3FA0D21}" type="presParOf" srcId="{FA6D4187-8D08-4AA3-9541-076E8D1D99BC}" destId="{5A0B954F-0251-48E2-B411-96E20EF5294F}" srcOrd="0" destOrd="0" presId="urn:microsoft.com/office/officeart/2018/2/layout/IconVerticalSolidList"/>
    <dgm:cxn modelId="{A3954FEC-8215-4BC5-BE31-5986A9BF2BB4}" type="presParOf" srcId="{5A0B954F-0251-48E2-B411-96E20EF5294F}" destId="{42BAD0F4-CBB6-418D-BD61-32FD19C3354C}" srcOrd="0" destOrd="0" presId="urn:microsoft.com/office/officeart/2018/2/layout/IconVerticalSolidList"/>
    <dgm:cxn modelId="{3E652FF7-7284-45B5-BED4-E69DC039AE8D}" type="presParOf" srcId="{5A0B954F-0251-48E2-B411-96E20EF5294F}" destId="{51F0E4CA-B39A-4CB8-90D4-4D313F70C809}" srcOrd="1" destOrd="0" presId="urn:microsoft.com/office/officeart/2018/2/layout/IconVerticalSolidList"/>
    <dgm:cxn modelId="{DC4AA823-49F5-4C11-B50C-056EE3079054}" type="presParOf" srcId="{5A0B954F-0251-48E2-B411-96E20EF5294F}" destId="{E9B78CA1-1C80-4BB2-964E-18E2EA30281F}" srcOrd="2" destOrd="0" presId="urn:microsoft.com/office/officeart/2018/2/layout/IconVerticalSolidList"/>
    <dgm:cxn modelId="{E631C561-3C1B-4311-A1FE-C9C823E89250}" type="presParOf" srcId="{5A0B954F-0251-48E2-B411-96E20EF5294F}" destId="{0212D15E-5718-45BA-A83E-8CD4889DCA61}" srcOrd="3" destOrd="0" presId="urn:microsoft.com/office/officeart/2018/2/layout/IconVerticalSolidList"/>
    <dgm:cxn modelId="{547A458F-F9BC-46AF-A251-F024260A858C}" type="presParOf" srcId="{FA6D4187-8D08-4AA3-9541-076E8D1D99BC}" destId="{695B9E9A-5013-4D00-A7EF-6C55298BF2E5}" srcOrd="1" destOrd="0" presId="urn:microsoft.com/office/officeart/2018/2/layout/IconVerticalSolidList"/>
    <dgm:cxn modelId="{75ACF4A3-9ABD-45B7-A00B-24ADE74836DC}" type="presParOf" srcId="{FA6D4187-8D08-4AA3-9541-076E8D1D99BC}" destId="{AB5F5EA2-C5E5-43DE-B676-C498C3910632}" srcOrd="2" destOrd="0" presId="urn:microsoft.com/office/officeart/2018/2/layout/IconVerticalSolidList"/>
    <dgm:cxn modelId="{88CD49E7-C90B-42D3-A662-0E73C1737FFF}" type="presParOf" srcId="{AB5F5EA2-C5E5-43DE-B676-C498C3910632}" destId="{8BBC0481-82CC-470C-8BCA-8D001B859178}" srcOrd="0" destOrd="0" presId="urn:microsoft.com/office/officeart/2018/2/layout/IconVerticalSolidList"/>
    <dgm:cxn modelId="{0A55935B-7DBE-4CC8-BEB1-EADCB275B085}" type="presParOf" srcId="{AB5F5EA2-C5E5-43DE-B676-C498C3910632}" destId="{7F980769-9716-4809-BD39-67A6F0164D3C}" srcOrd="1" destOrd="0" presId="urn:microsoft.com/office/officeart/2018/2/layout/IconVerticalSolidList"/>
    <dgm:cxn modelId="{5D9CDDE5-4CCB-4EE6-A798-41A98B8C203A}" type="presParOf" srcId="{AB5F5EA2-C5E5-43DE-B676-C498C3910632}" destId="{516AA432-06DC-495D-84C0-C2EB82CAA3F8}" srcOrd="2" destOrd="0" presId="urn:microsoft.com/office/officeart/2018/2/layout/IconVerticalSolidList"/>
    <dgm:cxn modelId="{8F1F8CA2-F2FF-4609-856B-739014F0F708}" type="presParOf" srcId="{AB5F5EA2-C5E5-43DE-B676-C498C3910632}" destId="{9D132A57-2255-4309-AE5F-A85EEE43011C}" srcOrd="3" destOrd="0" presId="urn:microsoft.com/office/officeart/2018/2/layout/IconVerticalSolidList"/>
    <dgm:cxn modelId="{8C7FF7E1-72C8-47BA-AB6F-41554DBBC75E}" type="presParOf" srcId="{FA6D4187-8D08-4AA3-9541-076E8D1D99BC}" destId="{9448AF99-FCCA-4186-A936-29FAAE90D403}" srcOrd="3" destOrd="0" presId="urn:microsoft.com/office/officeart/2018/2/layout/IconVerticalSolidList"/>
    <dgm:cxn modelId="{1F82A764-029A-4343-8050-92B9FC2BA394}" type="presParOf" srcId="{FA6D4187-8D08-4AA3-9541-076E8D1D99BC}" destId="{8B9EFD9F-D652-4D9D-9656-E42F8070531A}" srcOrd="4" destOrd="0" presId="urn:microsoft.com/office/officeart/2018/2/layout/IconVerticalSolidList"/>
    <dgm:cxn modelId="{E814A6B2-77F0-4AF4-A896-16FE60A33CE8}" type="presParOf" srcId="{8B9EFD9F-D652-4D9D-9656-E42F8070531A}" destId="{8A3E57C8-6876-4210-85F3-A3B8D278CF5E}" srcOrd="0" destOrd="0" presId="urn:microsoft.com/office/officeart/2018/2/layout/IconVerticalSolidList"/>
    <dgm:cxn modelId="{EA26338D-4153-4CD8-92E2-B3E356D4A72C}" type="presParOf" srcId="{8B9EFD9F-D652-4D9D-9656-E42F8070531A}" destId="{AA4BBB46-A90F-4681-ACCF-E467E80BAB9A}" srcOrd="1" destOrd="0" presId="urn:microsoft.com/office/officeart/2018/2/layout/IconVerticalSolidList"/>
    <dgm:cxn modelId="{55E68AB5-A5DB-4551-BF3B-442F6F568496}" type="presParOf" srcId="{8B9EFD9F-D652-4D9D-9656-E42F8070531A}" destId="{6EC297E9-30BD-40FD-884A-E9E778340D2A}" srcOrd="2" destOrd="0" presId="urn:microsoft.com/office/officeart/2018/2/layout/IconVerticalSolidList"/>
    <dgm:cxn modelId="{F7836E0E-8479-4504-93DC-1F25561105A6}" type="presParOf" srcId="{8B9EFD9F-D652-4D9D-9656-E42F8070531A}" destId="{08056BEB-DE11-41AB-A3DD-496B1BF7CC8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8B5E41-CEDB-4366-A7F9-3E3D865F43B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B194009-1AD6-4F59-9F91-C4F1B9FEB9C2}">
      <dgm:prSet custT="1"/>
      <dgm:spPr/>
      <dgm:t>
        <a:bodyPr/>
        <a:lstStyle/>
        <a:p>
          <a:pPr>
            <a:lnSpc>
              <a:spcPct val="100000"/>
            </a:lnSpc>
          </a:pPr>
          <a:r>
            <a:rPr lang="en-US" sz="1800" b="0" i="0" dirty="0">
              <a:effectLst/>
              <a:latin typeface="Times New Roman" panose="02020603050405020304" pitchFamily="18" charset="0"/>
              <a:cs typeface="Times New Roman" panose="02020603050405020304" pitchFamily="18" charset="0"/>
            </a:rPr>
            <a:t>Students whose eyesight is good can find the tutors easily, and they can be able to identify the suitable tutor from themselves without any hesitation.</a:t>
          </a:r>
          <a:endParaRPr lang="en-US" sz="1800" dirty="0">
            <a:latin typeface="Times New Roman" panose="02020603050405020304" pitchFamily="18" charset="0"/>
            <a:cs typeface="Times New Roman" panose="02020603050405020304" pitchFamily="18" charset="0"/>
          </a:endParaRPr>
        </a:p>
      </dgm:t>
    </dgm:pt>
    <dgm:pt modelId="{A3D00691-7BE0-438D-AB0C-7C54C155D786}" type="parTrans" cxnId="{4DC6BA4A-4AA9-4D85-90D2-F65F30DABDD3}">
      <dgm:prSet/>
      <dgm:spPr/>
      <dgm:t>
        <a:bodyPr/>
        <a:lstStyle/>
        <a:p>
          <a:endParaRPr lang="en-US"/>
        </a:p>
      </dgm:t>
    </dgm:pt>
    <dgm:pt modelId="{63467D86-37DF-4A86-A364-051AC816A170}" type="sibTrans" cxnId="{4DC6BA4A-4AA9-4D85-90D2-F65F30DABDD3}">
      <dgm:prSet/>
      <dgm:spPr/>
      <dgm:t>
        <a:bodyPr/>
        <a:lstStyle/>
        <a:p>
          <a:endParaRPr lang="en-US"/>
        </a:p>
      </dgm:t>
    </dgm:pt>
    <dgm:pt modelId="{CFD2047D-DC65-4121-8271-CC659152B2C2}">
      <dgm:prSet custT="1"/>
      <dgm:spPr/>
      <dgm:t>
        <a:bodyPr/>
        <a:lstStyle/>
        <a:p>
          <a:pPr>
            <a:lnSpc>
              <a:spcPct val="100000"/>
            </a:lnSpc>
          </a:pPr>
          <a:r>
            <a:rPr lang="en-US" sz="1800" b="0" i="0" dirty="0">
              <a:effectLst/>
              <a:latin typeface="Times New Roman" panose="02020603050405020304" pitchFamily="18" charset="0"/>
              <a:cs typeface="Times New Roman" panose="02020603050405020304" pitchFamily="18" charset="0"/>
            </a:rPr>
            <a:t>But to the visually impaired students:</a:t>
          </a:r>
        </a:p>
        <a:p>
          <a:pPr>
            <a:lnSpc>
              <a:spcPct val="100000"/>
            </a:lnSpc>
          </a:pPr>
          <a:r>
            <a:rPr lang="en-US" sz="1800" b="0" i="0" dirty="0">
              <a:effectLst/>
              <a:latin typeface="Times New Roman" panose="02020603050405020304" pitchFamily="18" charset="0"/>
              <a:cs typeface="Times New Roman" panose="02020603050405020304" pitchFamily="18" charset="0"/>
            </a:rPr>
            <a:t>The tutors who are teaching studies related to the visually impaired are very rare, and they don’t suit for all types of disabilities or their knowledge levels</a:t>
          </a:r>
          <a:endParaRPr lang="en-US" sz="1800" dirty="0">
            <a:latin typeface="Times New Roman" panose="02020603050405020304" pitchFamily="18" charset="0"/>
            <a:cs typeface="Times New Roman" panose="02020603050405020304" pitchFamily="18" charset="0"/>
          </a:endParaRPr>
        </a:p>
      </dgm:t>
    </dgm:pt>
    <dgm:pt modelId="{27FE68E7-7BC2-4E3D-BF4C-6C3359EA36D5}" type="parTrans" cxnId="{039B4CF5-3DF4-419E-87C6-D2268F2B3456}">
      <dgm:prSet/>
      <dgm:spPr/>
      <dgm:t>
        <a:bodyPr/>
        <a:lstStyle/>
        <a:p>
          <a:endParaRPr lang="en-US"/>
        </a:p>
      </dgm:t>
    </dgm:pt>
    <dgm:pt modelId="{5E5064F3-F6B2-46AD-82A9-8740FBD92F97}" type="sibTrans" cxnId="{039B4CF5-3DF4-419E-87C6-D2268F2B3456}">
      <dgm:prSet/>
      <dgm:spPr/>
      <dgm:t>
        <a:bodyPr/>
        <a:lstStyle/>
        <a:p>
          <a:endParaRPr lang="en-US"/>
        </a:p>
      </dgm:t>
    </dgm:pt>
    <dgm:pt modelId="{C89C5ABD-6E52-43A7-80F7-002D83796070}">
      <dgm:prSet custT="1"/>
      <dgm:spPr/>
      <dgm:t>
        <a:bodyPr/>
        <a:lstStyle/>
        <a:p>
          <a:pPr algn="l">
            <a:lnSpc>
              <a:spcPct val="100000"/>
            </a:lnSpc>
          </a:pPr>
          <a:endParaRPr lang="en-US" sz="1800" dirty="0">
            <a:latin typeface="Times New Roman" panose="02020603050405020304" pitchFamily="18" charset="0"/>
            <a:cs typeface="Times New Roman" panose="02020603050405020304" pitchFamily="18" charset="0"/>
          </a:endParaRPr>
        </a:p>
      </dgm:t>
    </dgm:pt>
    <dgm:pt modelId="{A36AE351-0565-4FDD-998A-FBDECA5CDC43}" type="parTrans" cxnId="{29BA217E-07AC-4726-A72C-633B28D29825}">
      <dgm:prSet/>
      <dgm:spPr/>
      <dgm:t>
        <a:bodyPr/>
        <a:lstStyle/>
        <a:p>
          <a:endParaRPr lang="en-US"/>
        </a:p>
      </dgm:t>
    </dgm:pt>
    <dgm:pt modelId="{F0379B54-6DF4-4692-8B42-D5032D36619F}" type="sibTrans" cxnId="{29BA217E-07AC-4726-A72C-633B28D29825}">
      <dgm:prSet/>
      <dgm:spPr/>
      <dgm:t>
        <a:bodyPr/>
        <a:lstStyle/>
        <a:p>
          <a:endParaRPr lang="en-US"/>
        </a:p>
      </dgm:t>
    </dgm:pt>
    <dgm:pt modelId="{FA6D4187-8D08-4AA3-9541-076E8D1D99BC}" type="pres">
      <dgm:prSet presAssocID="{828B5E41-CEDB-4366-A7F9-3E3D865F43B2}" presName="root" presStyleCnt="0">
        <dgm:presLayoutVars>
          <dgm:dir/>
          <dgm:resizeHandles val="exact"/>
        </dgm:presLayoutVars>
      </dgm:prSet>
      <dgm:spPr/>
    </dgm:pt>
    <dgm:pt modelId="{5A0B954F-0251-48E2-B411-96E20EF5294F}" type="pres">
      <dgm:prSet presAssocID="{8B194009-1AD6-4F59-9F91-C4F1B9FEB9C2}" presName="compNode" presStyleCnt="0"/>
      <dgm:spPr/>
    </dgm:pt>
    <dgm:pt modelId="{42BAD0F4-CBB6-418D-BD61-32FD19C3354C}" type="pres">
      <dgm:prSet presAssocID="{8B194009-1AD6-4F59-9F91-C4F1B9FEB9C2}" presName="bgRect" presStyleLbl="bgShp" presStyleIdx="0" presStyleCnt="3"/>
      <dgm:spPr/>
    </dgm:pt>
    <dgm:pt modelId="{51F0E4CA-B39A-4CB8-90D4-4D313F70C809}" type="pres">
      <dgm:prSet presAssocID="{8B194009-1AD6-4F59-9F91-C4F1B9FEB9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E9B78CA1-1C80-4BB2-964E-18E2EA30281F}" type="pres">
      <dgm:prSet presAssocID="{8B194009-1AD6-4F59-9F91-C4F1B9FEB9C2}" presName="spaceRect" presStyleCnt="0"/>
      <dgm:spPr/>
    </dgm:pt>
    <dgm:pt modelId="{0212D15E-5718-45BA-A83E-8CD4889DCA61}" type="pres">
      <dgm:prSet presAssocID="{8B194009-1AD6-4F59-9F91-C4F1B9FEB9C2}" presName="parTx" presStyleLbl="revTx" presStyleIdx="0" presStyleCnt="3">
        <dgm:presLayoutVars>
          <dgm:chMax val="0"/>
          <dgm:chPref val="0"/>
        </dgm:presLayoutVars>
      </dgm:prSet>
      <dgm:spPr/>
    </dgm:pt>
    <dgm:pt modelId="{695B9E9A-5013-4D00-A7EF-6C55298BF2E5}" type="pres">
      <dgm:prSet presAssocID="{63467D86-37DF-4A86-A364-051AC816A170}" presName="sibTrans" presStyleCnt="0"/>
      <dgm:spPr/>
    </dgm:pt>
    <dgm:pt modelId="{AB5F5EA2-C5E5-43DE-B676-C498C3910632}" type="pres">
      <dgm:prSet presAssocID="{CFD2047D-DC65-4121-8271-CC659152B2C2}" presName="compNode" presStyleCnt="0"/>
      <dgm:spPr/>
    </dgm:pt>
    <dgm:pt modelId="{8BBC0481-82CC-470C-8BCA-8D001B859178}" type="pres">
      <dgm:prSet presAssocID="{CFD2047D-DC65-4121-8271-CC659152B2C2}" presName="bgRect" presStyleLbl="bgShp" presStyleIdx="1" presStyleCnt="3"/>
      <dgm:spPr/>
    </dgm:pt>
    <dgm:pt modelId="{7F980769-9716-4809-BD39-67A6F0164D3C}" type="pres">
      <dgm:prSet presAssocID="{CFD2047D-DC65-4121-8271-CC659152B2C2}" presName="iconRect" presStyleLbl="node1" presStyleIdx="1" presStyleCnt="3" custLinFactNeighborX="250" custLinFactNeighborY="-5162"/>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lle"/>
        </a:ext>
      </dgm:extLst>
    </dgm:pt>
    <dgm:pt modelId="{516AA432-06DC-495D-84C0-C2EB82CAA3F8}" type="pres">
      <dgm:prSet presAssocID="{CFD2047D-DC65-4121-8271-CC659152B2C2}" presName="spaceRect" presStyleCnt="0"/>
      <dgm:spPr/>
    </dgm:pt>
    <dgm:pt modelId="{9D132A57-2255-4309-AE5F-A85EEE43011C}" type="pres">
      <dgm:prSet presAssocID="{CFD2047D-DC65-4121-8271-CC659152B2C2}" presName="parTx" presStyleLbl="revTx" presStyleIdx="1" presStyleCnt="3">
        <dgm:presLayoutVars>
          <dgm:chMax val="0"/>
          <dgm:chPref val="0"/>
        </dgm:presLayoutVars>
      </dgm:prSet>
      <dgm:spPr/>
    </dgm:pt>
    <dgm:pt modelId="{9448AF99-FCCA-4186-A936-29FAAE90D403}" type="pres">
      <dgm:prSet presAssocID="{5E5064F3-F6B2-46AD-82A9-8740FBD92F97}" presName="sibTrans" presStyleCnt="0"/>
      <dgm:spPr/>
    </dgm:pt>
    <dgm:pt modelId="{8B9EFD9F-D652-4D9D-9656-E42F8070531A}" type="pres">
      <dgm:prSet presAssocID="{C89C5ABD-6E52-43A7-80F7-002D83796070}" presName="compNode" presStyleCnt="0"/>
      <dgm:spPr/>
    </dgm:pt>
    <dgm:pt modelId="{8A3E57C8-6876-4210-85F3-A3B8D278CF5E}" type="pres">
      <dgm:prSet presAssocID="{C89C5ABD-6E52-43A7-80F7-002D83796070}" presName="bgRect" presStyleLbl="bgShp" presStyleIdx="2" presStyleCnt="3"/>
      <dgm:spPr/>
    </dgm:pt>
    <dgm:pt modelId="{AA4BBB46-A90F-4681-ACCF-E467E80BAB9A}" type="pres">
      <dgm:prSet presAssocID="{C89C5ABD-6E52-43A7-80F7-002D837960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in in head"/>
        </a:ext>
      </dgm:extLst>
    </dgm:pt>
    <dgm:pt modelId="{6EC297E9-30BD-40FD-884A-E9E778340D2A}" type="pres">
      <dgm:prSet presAssocID="{C89C5ABD-6E52-43A7-80F7-002D83796070}" presName="spaceRect" presStyleCnt="0"/>
      <dgm:spPr/>
    </dgm:pt>
    <dgm:pt modelId="{08056BEB-DE11-41AB-A3DD-496B1BF7CC87}" type="pres">
      <dgm:prSet presAssocID="{C89C5ABD-6E52-43A7-80F7-002D83796070}" presName="parTx" presStyleLbl="revTx" presStyleIdx="2" presStyleCnt="3">
        <dgm:presLayoutVars>
          <dgm:chMax val="0"/>
          <dgm:chPref val="0"/>
        </dgm:presLayoutVars>
      </dgm:prSet>
      <dgm:spPr/>
    </dgm:pt>
  </dgm:ptLst>
  <dgm:cxnLst>
    <dgm:cxn modelId="{8A377F14-0BAD-47F3-9555-EC0009B1A1E9}" type="presOf" srcId="{828B5E41-CEDB-4366-A7F9-3E3D865F43B2}" destId="{FA6D4187-8D08-4AA3-9541-076E8D1D99BC}" srcOrd="0" destOrd="0" presId="urn:microsoft.com/office/officeart/2018/2/layout/IconVerticalSolidList"/>
    <dgm:cxn modelId="{9E961F2F-1185-4A2B-B6DA-1E0F772371EA}" type="presOf" srcId="{CFD2047D-DC65-4121-8271-CC659152B2C2}" destId="{9D132A57-2255-4309-AE5F-A85EEE43011C}" srcOrd="0" destOrd="0" presId="urn:microsoft.com/office/officeart/2018/2/layout/IconVerticalSolidList"/>
    <dgm:cxn modelId="{4DC6BA4A-4AA9-4D85-90D2-F65F30DABDD3}" srcId="{828B5E41-CEDB-4366-A7F9-3E3D865F43B2}" destId="{8B194009-1AD6-4F59-9F91-C4F1B9FEB9C2}" srcOrd="0" destOrd="0" parTransId="{A3D00691-7BE0-438D-AB0C-7C54C155D786}" sibTransId="{63467D86-37DF-4A86-A364-051AC816A170}"/>
    <dgm:cxn modelId="{13375573-5A86-432F-A667-19F37A2C9DF2}" type="presOf" srcId="{C89C5ABD-6E52-43A7-80F7-002D83796070}" destId="{08056BEB-DE11-41AB-A3DD-496B1BF7CC87}" srcOrd="0" destOrd="0" presId="urn:microsoft.com/office/officeart/2018/2/layout/IconVerticalSolidList"/>
    <dgm:cxn modelId="{29BA217E-07AC-4726-A72C-633B28D29825}" srcId="{828B5E41-CEDB-4366-A7F9-3E3D865F43B2}" destId="{C89C5ABD-6E52-43A7-80F7-002D83796070}" srcOrd="2" destOrd="0" parTransId="{A36AE351-0565-4FDD-998A-FBDECA5CDC43}" sibTransId="{F0379B54-6DF4-4692-8B42-D5032D36619F}"/>
    <dgm:cxn modelId="{7FC23B80-8F8D-4C2B-AC25-F0323178EB00}" type="presOf" srcId="{8B194009-1AD6-4F59-9F91-C4F1B9FEB9C2}" destId="{0212D15E-5718-45BA-A83E-8CD4889DCA61}" srcOrd="0" destOrd="0" presId="urn:microsoft.com/office/officeart/2018/2/layout/IconVerticalSolidList"/>
    <dgm:cxn modelId="{039B4CF5-3DF4-419E-87C6-D2268F2B3456}" srcId="{828B5E41-CEDB-4366-A7F9-3E3D865F43B2}" destId="{CFD2047D-DC65-4121-8271-CC659152B2C2}" srcOrd="1" destOrd="0" parTransId="{27FE68E7-7BC2-4E3D-BF4C-6C3359EA36D5}" sibTransId="{5E5064F3-F6B2-46AD-82A9-8740FBD92F97}"/>
    <dgm:cxn modelId="{00DC635B-9769-46D2-A184-6CC0C3FA0D21}" type="presParOf" srcId="{FA6D4187-8D08-4AA3-9541-076E8D1D99BC}" destId="{5A0B954F-0251-48E2-B411-96E20EF5294F}" srcOrd="0" destOrd="0" presId="urn:microsoft.com/office/officeart/2018/2/layout/IconVerticalSolidList"/>
    <dgm:cxn modelId="{A3954FEC-8215-4BC5-BE31-5986A9BF2BB4}" type="presParOf" srcId="{5A0B954F-0251-48E2-B411-96E20EF5294F}" destId="{42BAD0F4-CBB6-418D-BD61-32FD19C3354C}" srcOrd="0" destOrd="0" presId="urn:microsoft.com/office/officeart/2018/2/layout/IconVerticalSolidList"/>
    <dgm:cxn modelId="{3E652FF7-7284-45B5-BED4-E69DC039AE8D}" type="presParOf" srcId="{5A0B954F-0251-48E2-B411-96E20EF5294F}" destId="{51F0E4CA-B39A-4CB8-90D4-4D313F70C809}" srcOrd="1" destOrd="0" presId="urn:microsoft.com/office/officeart/2018/2/layout/IconVerticalSolidList"/>
    <dgm:cxn modelId="{DC4AA823-49F5-4C11-B50C-056EE3079054}" type="presParOf" srcId="{5A0B954F-0251-48E2-B411-96E20EF5294F}" destId="{E9B78CA1-1C80-4BB2-964E-18E2EA30281F}" srcOrd="2" destOrd="0" presId="urn:microsoft.com/office/officeart/2018/2/layout/IconVerticalSolidList"/>
    <dgm:cxn modelId="{E631C561-3C1B-4311-A1FE-C9C823E89250}" type="presParOf" srcId="{5A0B954F-0251-48E2-B411-96E20EF5294F}" destId="{0212D15E-5718-45BA-A83E-8CD4889DCA61}" srcOrd="3" destOrd="0" presId="urn:microsoft.com/office/officeart/2018/2/layout/IconVerticalSolidList"/>
    <dgm:cxn modelId="{547A458F-F9BC-46AF-A251-F024260A858C}" type="presParOf" srcId="{FA6D4187-8D08-4AA3-9541-076E8D1D99BC}" destId="{695B9E9A-5013-4D00-A7EF-6C55298BF2E5}" srcOrd="1" destOrd="0" presId="urn:microsoft.com/office/officeart/2018/2/layout/IconVerticalSolidList"/>
    <dgm:cxn modelId="{75ACF4A3-9ABD-45B7-A00B-24ADE74836DC}" type="presParOf" srcId="{FA6D4187-8D08-4AA3-9541-076E8D1D99BC}" destId="{AB5F5EA2-C5E5-43DE-B676-C498C3910632}" srcOrd="2" destOrd="0" presId="urn:microsoft.com/office/officeart/2018/2/layout/IconVerticalSolidList"/>
    <dgm:cxn modelId="{88CD49E7-C90B-42D3-A662-0E73C1737FFF}" type="presParOf" srcId="{AB5F5EA2-C5E5-43DE-B676-C498C3910632}" destId="{8BBC0481-82CC-470C-8BCA-8D001B859178}" srcOrd="0" destOrd="0" presId="urn:microsoft.com/office/officeart/2018/2/layout/IconVerticalSolidList"/>
    <dgm:cxn modelId="{0A55935B-7DBE-4CC8-BEB1-EADCB275B085}" type="presParOf" srcId="{AB5F5EA2-C5E5-43DE-B676-C498C3910632}" destId="{7F980769-9716-4809-BD39-67A6F0164D3C}" srcOrd="1" destOrd="0" presId="urn:microsoft.com/office/officeart/2018/2/layout/IconVerticalSolidList"/>
    <dgm:cxn modelId="{5D9CDDE5-4CCB-4EE6-A798-41A98B8C203A}" type="presParOf" srcId="{AB5F5EA2-C5E5-43DE-B676-C498C3910632}" destId="{516AA432-06DC-495D-84C0-C2EB82CAA3F8}" srcOrd="2" destOrd="0" presId="urn:microsoft.com/office/officeart/2018/2/layout/IconVerticalSolidList"/>
    <dgm:cxn modelId="{8F1F8CA2-F2FF-4609-856B-739014F0F708}" type="presParOf" srcId="{AB5F5EA2-C5E5-43DE-B676-C498C3910632}" destId="{9D132A57-2255-4309-AE5F-A85EEE43011C}" srcOrd="3" destOrd="0" presId="urn:microsoft.com/office/officeart/2018/2/layout/IconVerticalSolidList"/>
    <dgm:cxn modelId="{8C7FF7E1-72C8-47BA-AB6F-41554DBBC75E}" type="presParOf" srcId="{FA6D4187-8D08-4AA3-9541-076E8D1D99BC}" destId="{9448AF99-FCCA-4186-A936-29FAAE90D403}" srcOrd="3" destOrd="0" presId="urn:microsoft.com/office/officeart/2018/2/layout/IconVerticalSolidList"/>
    <dgm:cxn modelId="{1F82A764-029A-4343-8050-92B9FC2BA394}" type="presParOf" srcId="{FA6D4187-8D08-4AA3-9541-076E8D1D99BC}" destId="{8B9EFD9F-D652-4D9D-9656-E42F8070531A}" srcOrd="4" destOrd="0" presId="urn:microsoft.com/office/officeart/2018/2/layout/IconVerticalSolidList"/>
    <dgm:cxn modelId="{E814A6B2-77F0-4AF4-A896-16FE60A33CE8}" type="presParOf" srcId="{8B9EFD9F-D652-4D9D-9656-E42F8070531A}" destId="{8A3E57C8-6876-4210-85F3-A3B8D278CF5E}" srcOrd="0" destOrd="0" presId="urn:microsoft.com/office/officeart/2018/2/layout/IconVerticalSolidList"/>
    <dgm:cxn modelId="{EA26338D-4153-4CD8-92E2-B3E356D4A72C}" type="presParOf" srcId="{8B9EFD9F-D652-4D9D-9656-E42F8070531A}" destId="{AA4BBB46-A90F-4681-ACCF-E467E80BAB9A}" srcOrd="1" destOrd="0" presId="urn:microsoft.com/office/officeart/2018/2/layout/IconVerticalSolidList"/>
    <dgm:cxn modelId="{55E68AB5-A5DB-4551-BF3B-442F6F568496}" type="presParOf" srcId="{8B9EFD9F-D652-4D9D-9656-E42F8070531A}" destId="{6EC297E9-30BD-40FD-884A-E9E778340D2A}" srcOrd="2" destOrd="0" presId="urn:microsoft.com/office/officeart/2018/2/layout/IconVerticalSolidList"/>
    <dgm:cxn modelId="{F7836E0E-8479-4504-93DC-1F25561105A6}" type="presParOf" srcId="{8B9EFD9F-D652-4D9D-9656-E42F8070531A}" destId="{08056BEB-DE11-41AB-A3DD-496B1BF7CC8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0684B-C106-449C-B35E-90502D528A3B}">
      <dsp:nvSpPr>
        <dsp:cNvPr id="0" name=""/>
        <dsp:cNvSpPr/>
      </dsp:nvSpPr>
      <dsp:spPr>
        <a:xfrm>
          <a:off x="0" y="4405"/>
          <a:ext cx="6741900" cy="13065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22E74-DC6D-458D-B261-B8A705F924E4}">
      <dsp:nvSpPr>
        <dsp:cNvPr id="0" name=""/>
        <dsp:cNvSpPr/>
      </dsp:nvSpPr>
      <dsp:spPr>
        <a:xfrm>
          <a:off x="395237" y="298383"/>
          <a:ext cx="719315" cy="718613"/>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3B399E-A009-42C8-850C-A9ED3C8A1C08}">
      <dsp:nvSpPr>
        <dsp:cNvPr id="0" name=""/>
        <dsp:cNvSpPr/>
      </dsp:nvSpPr>
      <dsp:spPr>
        <a:xfrm>
          <a:off x="1509790" y="4405"/>
          <a:ext cx="5112038" cy="1307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14" tIns="138414" rIns="138414" bIns="138414"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Voice bots allow visually impaired students to study independently, without relying on a sighted person to read or interpret information for them.</a:t>
          </a:r>
        </a:p>
      </dsp:txBody>
      <dsp:txXfrm>
        <a:off x="1509790" y="4405"/>
        <a:ext cx="5112038" cy="1307847"/>
      </dsp:txXfrm>
    </dsp:sp>
    <dsp:sp modelId="{E2FEE8E8-5367-42D8-9F83-9A028CA7AC9D}">
      <dsp:nvSpPr>
        <dsp:cNvPr id="0" name=""/>
        <dsp:cNvSpPr/>
      </dsp:nvSpPr>
      <dsp:spPr>
        <a:xfrm>
          <a:off x="0" y="1602885"/>
          <a:ext cx="6741900" cy="13065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35AE4-3CDF-4C18-AFFA-B625DA7C4572}">
      <dsp:nvSpPr>
        <dsp:cNvPr id="0" name=""/>
        <dsp:cNvSpPr/>
      </dsp:nvSpPr>
      <dsp:spPr>
        <a:xfrm>
          <a:off x="395237" y="1896863"/>
          <a:ext cx="719315" cy="718613"/>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259C5A-C3AE-4F5C-AD15-28A950A2745C}">
      <dsp:nvSpPr>
        <dsp:cNvPr id="0" name=""/>
        <dsp:cNvSpPr/>
      </dsp:nvSpPr>
      <dsp:spPr>
        <a:xfrm>
          <a:off x="1509790" y="1602885"/>
          <a:ext cx="5112038" cy="1307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14" tIns="138414" rIns="138414" bIns="138414"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Voice bots can be used anytime, anywhere, allowing visually impaired students to study and learn on their own schedule and in their preferred environment.</a:t>
          </a:r>
        </a:p>
      </dsp:txBody>
      <dsp:txXfrm>
        <a:off x="1509790" y="1602885"/>
        <a:ext cx="5112038" cy="1307847"/>
      </dsp:txXfrm>
    </dsp:sp>
    <dsp:sp modelId="{AB2E40D9-EDF2-4F48-9879-4A45860E1E9A}">
      <dsp:nvSpPr>
        <dsp:cNvPr id="0" name=""/>
        <dsp:cNvSpPr/>
      </dsp:nvSpPr>
      <dsp:spPr>
        <a:xfrm>
          <a:off x="0" y="3201365"/>
          <a:ext cx="6741900" cy="13065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15315F-C558-4B34-889A-381036FDC178}">
      <dsp:nvSpPr>
        <dsp:cNvPr id="0" name=""/>
        <dsp:cNvSpPr/>
      </dsp:nvSpPr>
      <dsp:spPr>
        <a:xfrm>
          <a:off x="395237" y="3495343"/>
          <a:ext cx="719315" cy="718613"/>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B0FECA-C17E-447C-A9EE-6D5AEE8F8F91}">
      <dsp:nvSpPr>
        <dsp:cNvPr id="0" name=""/>
        <dsp:cNvSpPr/>
      </dsp:nvSpPr>
      <dsp:spPr>
        <a:xfrm>
          <a:off x="1509790" y="3201365"/>
          <a:ext cx="5112038" cy="1307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14" tIns="138414" rIns="138414" bIns="138414" numCol="1" spcCol="1270" anchor="ctr" anchorCtr="0">
          <a:noAutofit/>
        </a:bodyPr>
        <a:lstStyle/>
        <a:p>
          <a:pPr marL="0" lvl="0" indent="0" algn="l" defTabSz="889000">
            <a:lnSpc>
              <a:spcPct val="100000"/>
            </a:lnSpc>
            <a:spcBef>
              <a:spcPct val="0"/>
            </a:spcBef>
            <a:spcAft>
              <a:spcPct val="35000"/>
            </a:spcAft>
            <a:buNone/>
          </a:pPr>
          <a:r>
            <a:rPr lang="en-US" sz="2000" kern="1200" dirty="0"/>
            <a:t>Supportive voice bots can be a valuable tool for visually impaired students to access educational materials  and achieve academic success.</a:t>
          </a:r>
        </a:p>
      </dsp:txBody>
      <dsp:txXfrm>
        <a:off x="1509790" y="3201365"/>
        <a:ext cx="5112038" cy="13078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543FF-42B7-4D24-8E27-3DE19EA45B2F}">
      <dsp:nvSpPr>
        <dsp:cNvPr id="0" name=""/>
        <dsp:cNvSpPr/>
      </dsp:nvSpPr>
      <dsp:spPr>
        <a:xfrm>
          <a:off x="0" y="13482"/>
          <a:ext cx="8077200" cy="9009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2F9B5B-388B-4679-9F66-60D9A58D3045}">
      <dsp:nvSpPr>
        <dsp:cNvPr id="0" name=""/>
        <dsp:cNvSpPr/>
      </dsp:nvSpPr>
      <dsp:spPr>
        <a:xfrm>
          <a:off x="272527" y="206819"/>
          <a:ext cx="495988" cy="495504"/>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782C7C-79F4-4323-BE88-F879AFAF1894}">
      <dsp:nvSpPr>
        <dsp:cNvPr id="0" name=""/>
        <dsp:cNvSpPr/>
      </dsp:nvSpPr>
      <dsp:spPr>
        <a:xfrm>
          <a:off x="1041043" y="4112"/>
          <a:ext cx="7004624" cy="957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06" tIns="101306" rIns="101306" bIns="101306"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Visually impaired students cannot see the numbers on a traditional calculator or the results of their calculations, which makes it difficult for them to use a regular calculator.</a:t>
          </a:r>
        </a:p>
      </dsp:txBody>
      <dsp:txXfrm>
        <a:off x="1041043" y="4112"/>
        <a:ext cx="7004624" cy="957224"/>
      </dsp:txXfrm>
    </dsp:sp>
    <dsp:sp modelId="{F24F84CF-8859-4CC4-A713-00E8B66BC3E4}">
      <dsp:nvSpPr>
        <dsp:cNvPr id="0" name=""/>
        <dsp:cNvSpPr/>
      </dsp:nvSpPr>
      <dsp:spPr>
        <a:xfrm>
          <a:off x="0" y="1200642"/>
          <a:ext cx="8077200" cy="9009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8A43F0-6371-4FF6-9363-1F44543AED9D}">
      <dsp:nvSpPr>
        <dsp:cNvPr id="0" name=""/>
        <dsp:cNvSpPr/>
      </dsp:nvSpPr>
      <dsp:spPr>
        <a:xfrm>
          <a:off x="272527" y="1403349"/>
          <a:ext cx="495988" cy="495504"/>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D73ED8-3C12-403F-A0A6-111A633A97ED}">
      <dsp:nvSpPr>
        <dsp:cNvPr id="0" name=""/>
        <dsp:cNvSpPr/>
      </dsp:nvSpPr>
      <dsp:spPr>
        <a:xfrm>
          <a:off x="1041043" y="1200642"/>
          <a:ext cx="7004624" cy="957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06" tIns="101306" rIns="101306" bIns="101306"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 voice-based calculator uses speech synthesis technology to announce the numbers and results of calculations, allowing visually impaired students to perform mathematical operations independently.</a:t>
          </a:r>
        </a:p>
      </dsp:txBody>
      <dsp:txXfrm>
        <a:off x="1041043" y="1200642"/>
        <a:ext cx="7004624" cy="957224"/>
      </dsp:txXfrm>
    </dsp:sp>
    <dsp:sp modelId="{769C5C88-85B0-4CA3-9277-BCB04D7AC7C0}">
      <dsp:nvSpPr>
        <dsp:cNvPr id="0" name=""/>
        <dsp:cNvSpPr/>
      </dsp:nvSpPr>
      <dsp:spPr>
        <a:xfrm>
          <a:off x="0" y="2397173"/>
          <a:ext cx="8077200" cy="9009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2FAF74-22D9-4E46-877C-33E441F4468B}">
      <dsp:nvSpPr>
        <dsp:cNvPr id="0" name=""/>
        <dsp:cNvSpPr/>
      </dsp:nvSpPr>
      <dsp:spPr>
        <a:xfrm>
          <a:off x="272527" y="2599879"/>
          <a:ext cx="495988" cy="495504"/>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51DC6-A47F-4D8C-92D5-FFF9E818B365}">
      <dsp:nvSpPr>
        <dsp:cNvPr id="0" name=""/>
        <dsp:cNvSpPr/>
      </dsp:nvSpPr>
      <dsp:spPr>
        <a:xfrm>
          <a:off x="1041043" y="2397173"/>
          <a:ext cx="7004624" cy="957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06" tIns="101306" rIns="101306" bIns="101306"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Virtual tutoring sessions can be scheduled at times that are convenient for both the student and the tutor.</a:t>
          </a:r>
        </a:p>
      </dsp:txBody>
      <dsp:txXfrm>
        <a:off x="1041043" y="2397173"/>
        <a:ext cx="7004624" cy="957224"/>
      </dsp:txXfrm>
    </dsp:sp>
    <dsp:sp modelId="{215ECCA0-BA31-493D-BB9F-2BA75189E7AB}">
      <dsp:nvSpPr>
        <dsp:cNvPr id="0" name=""/>
        <dsp:cNvSpPr/>
      </dsp:nvSpPr>
      <dsp:spPr>
        <a:xfrm>
          <a:off x="0" y="3593703"/>
          <a:ext cx="8077200" cy="9009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11DE98-5E11-44B6-B2A7-752CD9CD2BD3}">
      <dsp:nvSpPr>
        <dsp:cNvPr id="0" name=""/>
        <dsp:cNvSpPr/>
      </dsp:nvSpPr>
      <dsp:spPr>
        <a:xfrm>
          <a:off x="272527" y="3796409"/>
          <a:ext cx="495988" cy="495504"/>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A29F91-990C-4BFC-96A8-C38ADA5CC741}">
      <dsp:nvSpPr>
        <dsp:cNvPr id="0" name=""/>
        <dsp:cNvSpPr/>
      </dsp:nvSpPr>
      <dsp:spPr>
        <a:xfrm>
          <a:off x="1041043" y="3593703"/>
          <a:ext cx="7004624" cy="957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306" tIns="101306" rIns="101306" bIns="101306"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Virtual tutoring sessions can help visually impaired students to build their confidence and independence in learning.</a:t>
          </a:r>
        </a:p>
      </dsp:txBody>
      <dsp:txXfrm>
        <a:off x="1041043" y="3593703"/>
        <a:ext cx="7004624" cy="9572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AD0F4-CBB6-418D-BD61-32FD19C3354C}">
      <dsp:nvSpPr>
        <dsp:cNvPr id="0" name=""/>
        <dsp:cNvSpPr/>
      </dsp:nvSpPr>
      <dsp:spPr>
        <a:xfrm>
          <a:off x="0" y="427"/>
          <a:ext cx="8153400" cy="10012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F0E4CA-B39A-4CB8-90D4-4D313F70C809}">
      <dsp:nvSpPr>
        <dsp:cNvPr id="0" name=""/>
        <dsp:cNvSpPr/>
      </dsp:nvSpPr>
      <dsp:spPr>
        <a:xfrm>
          <a:off x="302875" y="225707"/>
          <a:ext cx="550682" cy="550682"/>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12D15E-5718-45BA-A83E-8CD4889DCA61}">
      <dsp:nvSpPr>
        <dsp:cNvPr id="0" name=""/>
        <dsp:cNvSpPr/>
      </dsp:nvSpPr>
      <dsp:spPr>
        <a:xfrm>
          <a:off x="1156433" y="427"/>
          <a:ext cx="6996966" cy="1001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65" tIns="105965" rIns="105965" bIns="105965"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Brain improvement gaming modules can be designed to be accessible to visually impaired students, providing them with an opportunity to enjoy playing games while also improving their knowledge.</a:t>
          </a:r>
        </a:p>
      </dsp:txBody>
      <dsp:txXfrm>
        <a:off x="1156433" y="427"/>
        <a:ext cx="6996966" cy="1001241"/>
      </dsp:txXfrm>
    </dsp:sp>
    <dsp:sp modelId="{8BBC0481-82CC-470C-8BCA-8D001B859178}">
      <dsp:nvSpPr>
        <dsp:cNvPr id="0" name=""/>
        <dsp:cNvSpPr/>
      </dsp:nvSpPr>
      <dsp:spPr>
        <a:xfrm>
          <a:off x="0" y="1251979"/>
          <a:ext cx="8153400" cy="10012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980769-9716-4809-BD39-67A6F0164D3C}">
      <dsp:nvSpPr>
        <dsp:cNvPr id="0" name=""/>
        <dsp:cNvSpPr/>
      </dsp:nvSpPr>
      <dsp:spPr>
        <a:xfrm>
          <a:off x="302875" y="1477258"/>
          <a:ext cx="550682" cy="550682"/>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132A57-2255-4309-AE5F-A85EEE43011C}">
      <dsp:nvSpPr>
        <dsp:cNvPr id="0" name=""/>
        <dsp:cNvSpPr/>
      </dsp:nvSpPr>
      <dsp:spPr>
        <a:xfrm>
          <a:off x="1156433" y="1251979"/>
          <a:ext cx="6996966" cy="1001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65" tIns="105965" rIns="105965" bIns="105965" numCol="1" spcCol="1270" anchor="ctr" anchorCtr="0">
          <a:noAutofit/>
        </a:bodyPr>
        <a:lstStyle/>
        <a:p>
          <a:pPr marL="0" lvl="0" indent="0" algn="l" defTabSz="800100">
            <a:lnSpc>
              <a:spcPct val="10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They can help with memory retention and recall: Many visually impaired students rely on auditory and tactile senses to retain and recall information.</a:t>
          </a:r>
          <a:endParaRPr lang="en-US" sz="1800" kern="1200" dirty="0">
            <a:latin typeface="Times New Roman" panose="02020603050405020304" pitchFamily="18" charset="0"/>
            <a:cs typeface="Times New Roman" panose="02020603050405020304" pitchFamily="18" charset="0"/>
          </a:endParaRPr>
        </a:p>
      </dsp:txBody>
      <dsp:txXfrm>
        <a:off x="1156433" y="1251979"/>
        <a:ext cx="6996966" cy="1001241"/>
      </dsp:txXfrm>
    </dsp:sp>
    <dsp:sp modelId="{8A3E57C8-6876-4210-85F3-A3B8D278CF5E}">
      <dsp:nvSpPr>
        <dsp:cNvPr id="0" name=""/>
        <dsp:cNvSpPr/>
      </dsp:nvSpPr>
      <dsp:spPr>
        <a:xfrm>
          <a:off x="0" y="2503530"/>
          <a:ext cx="8153400" cy="10012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4BBB46-A90F-4681-ACCF-E467E80BAB9A}">
      <dsp:nvSpPr>
        <dsp:cNvPr id="0" name=""/>
        <dsp:cNvSpPr/>
      </dsp:nvSpPr>
      <dsp:spPr>
        <a:xfrm>
          <a:off x="302875" y="2728810"/>
          <a:ext cx="550682" cy="550682"/>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056BEB-DE11-41AB-A3DD-496B1BF7CC87}">
      <dsp:nvSpPr>
        <dsp:cNvPr id="0" name=""/>
        <dsp:cNvSpPr/>
      </dsp:nvSpPr>
      <dsp:spPr>
        <a:xfrm>
          <a:off x="1156433" y="2503530"/>
          <a:ext cx="6996966" cy="1001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65" tIns="105965" rIns="105965" bIns="105965" numCol="1" spcCol="1270" anchor="ctr" anchorCtr="0">
          <a:noAutofit/>
        </a:bodyPr>
        <a:lstStyle/>
        <a:p>
          <a:pPr marL="0" lvl="0" indent="0" algn="l" defTabSz="800100">
            <a:lnSpc>
              <a:spcPct val="10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Reduced stress and anxiety: Engaging in brain development games can help reduce stress and anxiety levels by providing a fun and challenging way to relax and unwind.</a:t>
          </a:r>
          <a:endParaRPr lang="en-US" sz="1800" kern="1200" dirty="0">
            <a:latin typeface="Times New Roman" panose="02020603050405020304" pitchFamily="18" charset="0"/>
            <a:cs typeface="Times New Roman" panose="02020603050405020304" pitchFamily="18" charset="0"/>
          </a:endParaRPr>
        </a:p>
      </dsp:txBody>
      <dsp:txXfrm>
        <a:off x="1156433" y="2503530"/>
        <a:ext cx="6996966" cy="10012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AD0F4-CBB6-418D-BD61-32FD19C3354C}">
      <dsp:nvSpPr>
        <dsp:cNvPr id="0" name=""/>
        <dsp:cNvSpPr/>
      </dsp:nvSpPr>
      <dsp:spPr>
        <a:xfrm>
          <a:off x="0" y="511"/>
          <a:ext cx="8757137" cy="11971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F0E4CA-B39A-4CB8-90D4-4D313F70C809}">
      <dsp:nvSpPr>
        <dsp:cNvPr id="0" name=""/>
        <dsp:cNvSpPr/>
      </dsp:nvSpPr>
      <dsp:spPr>
        <a:xfrm>
          <a:off x="362133" y="269867"/>
          <a:ext cx="658425" cy="658425"/>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12D15E-5718-45BA-A83E-8CD4889DCA61}">
      <dsp:nvSpPr>
        <dsp:cNvPr id="0" name=""/>
        <dsp:cNvSpPr/>
      </dsp:nvSpPr>
      <dsp:spPr>
        <a:xfrm>
          <a:off x="1382692" y="511"/>
          <a:ext cx="7374444" cy="1197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97" tIns="126697" rIns="126697" bIns="126697" numCol="1" spcCol="1270" anchor="ctr" anchorCtr="0">
          <a:noAutofit/>
        </a:bodyPr>
        <a:lstStyle/>
        <a:p>
          <a:pPr marL="0" lvl="0" indent="0" algn="l" defTabSz="800100">
            <a:lnSpc>
              <a:spcPct val="100000"/>
            </a:lnSpc>
            <a:spcBef>
              <a:spcPct val="0"/>
            </a:spcBef>
            <a:spcAft>
              <a:spcPct val="35000"/>
            </a:spcAft>
            <a:buNone/>
          </a:pPr>
          <a:r>
            <a:rPr lang="en-US" sz="1800" b="0" i="0" kern="1200" dirty="0">
              <a:effectLst/>
              <a:latin typeface="Times New Roman" panose="02020603050405020304" pitchFamily="18" charset="0"/>
              <a:cs typeface="Times New Roman" panose="02020603050405020304" pitchFamily="18" charset="0"/>
            </a:rPr>
            <a:t>Students whose eyesight is good can find the tutors easily, and they can be able to identify the suitable tutor from themselves without any hesitation.</a:t>
          </a:r>
          <a:endParaRPr lang="en-US" sz="1800" kern="1200" dirty="0">
            <a:latin typeface="Times New Roman" panose="02020603050405020304" pitchFamily="18" charset="0"/>
            <a:cs typeface="Times New Roman" panose="02020603050405020304" pitchFamily="18" charset="0"/>
          </a:endParaRPr>
        </a:p>
      </dsp:txBody>
      <dsp:txXfrm>
        <a:off x="1382692" y="511"/>
        <a:ext cx="7374444" cy="1197136"/>
      </dsp:txXfrm>
    </dsp:sp>
    <dsp:sp modelId="{8BBC0481-82CC-470C-8BCA-8D001B859178}">
      <dsp:nvSpPr>
        <dsp:cNvPr id="0" name=""/>
        <dsp:cNvSpPr/>
      </dsp:nvSpPr>
      <dsp:spPr>
        <a:xfrm>
          <a:off x="0" y="1496932"/>
          <a:ext cx="8757137" cy="11971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980769-9716-4809-BD39-67A6F0164D3C}">
      <dsp:nvSpPr>
        <dsp:cNvPr id="0" name=""/>
        <dsp:cNvSpPr/>
      </dsp:nvSpPr>
      <dsp:spPr>
        <a:xfrm>
          <a:off x="363779" y="1732300"/>
          <a:ext cx="658425" cy="658425"/>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132A57-2255-4309-AE5F-A85EEE43011C}">
      <dsp:nvSpPr>
        <dsp:cNvPr id="0" name=""/>
        <dsp:cNvSpPr/>
      </dsp:nvSpPr>
      <dsp:spPr>
        <a:xfrm>
          <a:off x="1382692" y="1496932"/>
          <a:ext cx="7374444" cy="1197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97" tIns="126697" rIns="126697" bIns="126697" numCol="1" spcCol="1270" anchor="ctr" anchorCtr="0">
          <a:noAutofit/>
        </a:bodyPr>
        <a:lstStyle/>
        <a:p>
          <a:pPr marL="0" lvl="0" indent="0" algn="l" defTabSz="800100">
            <a:lnSpc>
              <a:spcPct val="100000"/>
            </a:lnSpc>
            <a:spcBef>
              <a:spcPct val="0"/>
            </a:spcBef>
            <a:spcAft>
              <a:spcPct val="35000"/>
            </a:spcAft>
            <a:buNone/>
          </a:pPr>
          <a:r>
            <a:rPr lang="en-US" sz="1800" b="0" i="0" kern="1200" dirty="0">
              <a:effectLst/>
              <a:latin typeface="Times New Roman" panose="02020603050405020304" pitchFamily="18" charset="0"/>
              <a:cs typeface="Times New Roman" panose="02020603050405020304" pitchFamily="18" charset="0"/>
            </a:rPr>
            <a:t>But to the visually impaired students:</a:t>
          </a:r>
        </a:p>
        <a:p>
          <a:pPr marL="0" lvl="0" indent="0" algn="l" defTabSz="800100">
            <a:lnSpc>
              <a:spcPct val="100000"/>
            </a:lnSpc>
            <a:spcBef>
              <a:spcPct val="0"/>
            </a:spcBef>
            <a:spcAft>
              <a:spcPct val="35000"/>
            </a:spcAft>
            <a:buNone/>
          </a:pPr>
          <a:r>
            <a:rPr lang="en-US" sz="1800" b="0" i="0" kern="1200" dirty="0">
              <a:effectLst/>
              <a:latin typeface="Times New Roman" panose="02020603050405020304" pitchFamily="18" charset="0"/>
              <a:cs typeface="Times New Roman" panose="02020603050405020304" pitchFamily="18" charset="0"/>
            </a:rPr>
            <a:t>The tutors who are teaching studies related to the visually impaired are very rare, and they don’t suit for all types of disabilities or their knowledge levels</a:t>
          </a:r>
          <a:endParaRPr lang="en-US" sz="1800" kern="1200" dirty="0">
            <a:latin typeface="Times New Roman" panose="02020603050405020304" pitchFamily="18" charset="0"/>
            <a:cs typeface="Times New Roman" panose="02020603050405020304" pitchFamily="18" charset="0"/>
          </a:endParaRPr>
        </a:p>
      </dsp:txBody>
      <dsp:txXfrm>
        <a:off x="1382692" y="1496932"/>
        <a:ext cx="7374444" cy="1197136"/>
      </dsp:txXfrm>
    </dsp:sp>
    <dsp:sp modelId="{8A3E57C8-6876-4210-85F3-A3B8D278CF5E}">
      <dsp:nvSpPr>
        <dsp:cNvPr id="0" name=""/>
        <dsp:cNvSpPr/>
      </dsp:nvSpPr>
      <dsp:spPr>
        <a:xfrm>
          <a:off x="0" y="2993352"/>
          <a:ext cx="8757137" cy="11971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4BBB46-A90F-4681-ACCF-E467E80BAB9A}">
      <dsp:nvSpPr>
        <dsp:cNvPr id="0" name=""/>
        <dsp:cNvSpPr/>
      </dsp:nvSpPr>
      <dsp:spPr>
        <a:xfrm>
          <a:off x="362133" y="3262708"/>
          <a:ext cx="658425" cy="658425"/>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056BEB-DE11-41AB-A3DD-496B1BF7CC87}">
      <dsp:nvSpPr>
        <dsp:cNvPr id="0" name=""/>
        <dsp:cNvSpPr/>
      </dsp:nvSpPr>
      <dsp:spPr>
        <a:xfrm>
          <a:off x="1382692" y="2993352"/>
          <a:ext cx="7374444" cy="1197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697" tIns="126697" rIns="126697" bIns="126697" numCol="1" spcCol="1270" anchor="ctr" anchorCtr="0">
          <a:noAutofit/>
        </a:bodyPr>
        <a:lstStyle/>
        <a:p>
          <a:pPr marL="0" lvl="0" indent="0" algn="l" defTabSz="800100">
            <a:lnSpc>
              <a:spcPct val="100000"/>
            </a:lnSpc>
            <a:spcBef>
              <a:spcPct val="0"/>
            </a:spcBef>
            <a:spcAft>
              <a:spcPct val="35000"/>
            </a:spcAft>
            <a:buNone/>
          </a:pPr>
          <a:endParaRPr lang="en-US" sz="1800" kern="1200" dirty="0">
            <a:latin typeface="Times New Roman" panose="02020603050405020304" pitchFamily="18" charset="0"/>
            <a:cs typeface="Times New Roman" panose="02020603050405020304" pitchFamily="18" charset="0"/>
          </a:endParaRPr>
        </a:p>
      </dsp:txBody>
      <dsp:txXfrm>
        <a:off x="1382692" y="2993352"/>
        <a:ext cx="7374444" cy="119713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11/6/2023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AE6D6-DA20-3779-4B07-FFBC267010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C66C4D-0000-4FBE-4001-5FEDE06BA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A5BABC-6CCD-95CF-E5CE-A093FFDE6D5B}"/>
              </a:ext>
            </a:extLst>
          </p:cNvPr>
          <p:cNvSpPr>
            <a:spLocks noGrp="1"/>
          </p:cNvSpPr>
          <p:nvPr>
            <p:ph type="dt" sz="half" idx="10"/>
          </p:nvPr>
        </p:nvSpPr>
        <p:spPr/>
        <p:txBody>
          <a:bodyPr/>
          <a:lstStyle/>
          <a:p>
            <a:fld id="{5923F103-BC34-4FE4-A40E-EDDEECFDA5D0}" type="datetimeFigureOut">
              <a:rPr lang="en-US" smtClean="0"/>
              <a:pPr/>
              <a:t>11/6/2023</a:t>
            </a:fld>
            <a:endParaRPr lang="en-US" dirty="0"/>
          </a:p>
        </p:txBody>
      </p:sp>
      <p:sp>
        <p:nvSpPr>
          <p:cNvPr id="5" name="Footer Placeholder 4">
            <a:extLst>
              <a:ext uri="{FF2B5EF4-FFF2-40B4-BE49-F238E27FC236}">
                <a16:creationId xmlns:a16="http://schemas.microsoft.com/office/drawing/2014/main" id="{A4F39CFB-0046-119A-8A83-A1551DF04348}"/>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EF9508E7-8492-C909-9D4B-58C48C00B5E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8468094"/>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3A90C-B66B-7D4B-71B2-7D3EFF39C6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854F93-5C62-514D-DD19-4ECF4E3CAF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EDDD2-6CC7-FE1A-FA13-DBF3052803FD}"/>
              </a:ext>
            </a:extLst>
          </p:cNvPr>
          <p:cNvSpPr>
            <a:spLocks noGrp="1"/>
          </p:cNvSpPr>
          <p:nvPr>
            <p:ph type="dt" sz="half" idx="10"/>
          </p:nvPr>
        </p:nvSpPr>
        <p:spPr/>
        <p:txBody>
          <a:bodyPr/>
          <a:lstStyle/>
          <a:p>
            <a:fld id="{53086D93-FCAC-47E0-A2EE-787E62CA814C}" type="datetimeFigureOut">
              <a:rPr lang="en-US" smtClean="0"/>
              <a:t>11/6/2023</a:t>
            </a:fld>
            <a:endParaRPr lang="en-US" dirty="0"/>
          </a:p>
        </p:txBody>
      </p:sp>
      <p:sp>
        <p:nvSpPr>
          <p:cNvPr id="5" name="Footer Placeholder 4">
            <a:extLst>
              <a:ext uri="{FF2B5EF4-FFF2-40B4-BE49-F238E27FC236}">
                <a16:creationId xmlns:a16="http://schemas.microsoft.com/office/drawing/2014/main" id="{41858057-1CFC-E1CF-C931-07901C16912B}"/>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54A5492B-4CC9-596C-0A82-91B8DE069DA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二等辺三角形 10">
            <a:extLst>
              <a:ext uri="{FF2B5EF4-FFF2-40B4-BE49-F238E27FC236}">
                <a16:creationId xmlns:a16="http://schemas.microsoft.com/office/drawing/2014/main" id="{18779B72-CC41-F5DD-1A59-3D28E29A6EC8}"/>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232633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940339-4D5B-E6CD-7F27-58BFB0210E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49E1A8-82AB-99C0-A86C-A18CCC73A1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84954B-C94E-C6AD-66D7-20CBB8EE22F9}"/>
              </a:ext>
            </a:extLst>
          </p:cNvPr>
          <p:cNvSpPr>
            <a:spLocks noGrp="1"/>
          </p:cNvSpPr>
          <p:nvPr>
            <p:ph type="dt" sz="half" idx="10"/>
          </p:nvPr>
        </p:nvSpPr>
        <p:spPr/>
        <p:txBody>
          <a:bodyPr/>
          <a:lstStyle/>
          <a:p>
            <a:fld id="{CDA879A6-0FD0-4734-A311-86BFCA472E6E}" type="datetimeFigureOut">
              <a:rPr lang="en-US" smtClean="0"/>
              <a:t>11/6/2023</a:t>
            </a:fld>
            <a:endParaRPr lang="en-US" dirty="0"/>
          </a:p>
        </p:txBody>
      </p:sp>
      <p:sp>
        <p:nvSpPr>
          <p:cNvPr id="5" name="Footer Placeholder 4">
            <a:extLst>
              <a:ext uri="{FF2B5EF4-FFF2-40B4-BE49-F238E27FC236}">
                <a16:creationId xmlns:a16="http://schemas.microsoft.com/office/drawing/2014/main" id="{B0F2DC8A-D0C5-9291-D437-4EA8DC9E3F34}"/>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015BC00C-DD13-4F85-654F-827AE55220C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二等辺三角形 9">
            <a:extLst>
              <a:ext uri="{FF2B5EF4-FFF2-40B4-BE49-F238E27FC236}">
                <a16:creationId xmlns:a16="http://schemas.microsoft.com/office/drawing/2014/main" id="{4D86766F-FAB7-EE3A-2EE1-5C02C83A5700}"/>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a:extLst>
              <a:ext uri="{FF2B5EF4-FFF2-40B4-BE49-F238E27FC236}">
                <a16:creationId xmlns:a16="http://schemas.microsoft.com/office/drawing/2014/main" id="{5829D9CD-893E-6691-C70B-2E2D96FA9566}"/>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825050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6211C-1535-98FC-F1E6-8B9EF4BFF9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983E4-EDF8-7D64-78B1-726076B708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A80DD0-70BC-DB92-2D34-9526A823E1CE}"/>
              </a:ext>
            </a:extLst>
          </p:cNvPr>
          <p:cNvSpPr>
            <a:spLocks noGrp="1"/>
          </p:cNvSpPr>
          <p:nvPr>
            <p:ph type="dt" sz="half" idx="10"/>
          </p:nvPr>
        </p:nvSpPr>
        <p:spPr/>
        <p:txBody>
          <a:bodyPr/>
          <a:lstStyle/>
          <a:p>
            <a:fld id="{19C9CA7B-DFD4-44B5-8C60-D14B8CD1FB59}" type="datetimeFigureOut">
              <a:rPr lang="en-US" smtClean="0"/>
              <a:t>11/6/2023</a:t>
            </a:fld>
            <a:endParaRPr lang="en-US" dirty="0"/>
          </a:p>
        </p:txBody>
      </p:sp>
      <p:sp>
        <p:nvSpPr>
          <p:cNvPr id="5" name="Footer Placeholder 4">
            <a:extLst>
              <a:ext uri="{FF2B5EF4-FFF2-40B4-BE49-F238E27FC236}">
                <a16:creationId xmlns:a16="http://schemas.microsoft.com/office/drawing/2014/main" id="{5E7949B7-5542-0127-C9E4-740A608BA28C}"/>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90FBAC9A-9749-DFD8-AA61-9180AA1885C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6335892"/>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0F777-138F-B54C-09BC-DD6DB9950D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2F75F5-988D-F13A-98FB-70C7D1BBF6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DCEF70-C7A5-8841-23F7-ED506CD637F7}"/>
              </a:ext>
            </a:extLst>
          </p:cNvPr>
          <p:cNvSpPr>
            <a:spLocks noGrp="1"/>
          </p:cNvSpPr>
          <p:nvPr>
            <p:ph type="dt" sz="half" idx="10"/>
          </p:nvPr>
        </p:nvSpPr>
        <p:spPr/>
        <p:txBody>
          <a:bodyPr/>
          <a:lstStyle/>
          <a:p>
            <a:fld id="{F34E6425-0181-43F2-84FC-787E803FD2F8}" type="datetimeFigureOut">
              <a:rPr lang="en-US" smtClean="0"/>
              <a:t>11/6/2023</a:t>
            </a:fld>
            <a:endParaRPr lang="en-US" dirty="0"/>
          </a:p>
        </p:txBody>
      </p:sp>
      <p:sp>
        <p:nvSpPr>
          <p:cNvPr id="5" name="Footer Placeholder 4">
            <a:extLst>
              <a:ext uri="{FF2B5EF4-FFF2-40B4-BE49-F238E27FC236}">
                <a16:creationId xmlns:a16="http://schemas.microsoft.com/office/drawing/2014/main" id="{DB934348-C157-FEFB-5EC7-61530CCAD739}"/>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C473803D-EC99-5A28-EE94-C61EBE7DB43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a:extLst>
              <a:ext uri="{FF2B5EF4-FFF2-40B4-BE49-F238E27FC236}">
                <a16:creationId xmlns:a16="http://schemas.microsoft.com/office/drawing/2014/main" id="{A93EA6D7-7C84-AA86-62E3-CD655AB275D4}"/>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1480903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6FB46-8219-597B-2B75-C36D522426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DF45C-B4FF-DBF7-4BE6-7EC5BE0905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0D32B3-028D-6461-AE9C-9B0A98304C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95DFC2-F2D4-F8A0-FE2E-2EB557F8E749}"/>
              </a:ext>
            </a:extLst>
          </p:cNvPr>
          <p:cNvSpPr>
            <a:spLocks noGrp="1"/>
          </p:cNvSpPr>
          <p:nvPr>
            <p:ph type="dt" sz="half" idx="10"/>
          </p:nvPr>
        </p:nvSpPr>
        <p:spPr/>
        <p:txBody>
          <a:bodyPr/>
          <a:lstStyle/>
          <a:p>
            <a:fld id="{3BDB8791-F1B0-41E7-B7FD-A781E65C4266}" type="datetimeFigureOut">
              <a:rPr lang="en-US" smtClean="0"/>
              <a:t>11/6/2023</a:t>
            </a:fld>
            <a:endParaRPr lang="en-US" dirty="0"/>
          </a:p>
        </p:txBody>
      </p:sp>
      <p:sp>
        <p:nvSpPr>
          <p:cNvPr id="6" name="Footer Placeholder 5">
            <a:extLst>
              <a:ext uri="{FF2B5EF4-FFF2-40B4-BE49-F238E27FC236}">
                <a16:creationId xmlns:a16="http://schemas.microsoft.com/office/drawing/2014/main" id="{66C77C15-F7D1-3808-7F5C-AF857EEF422A}"/>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7C1EFB8E-C2CA-223E-2614-AE219EDDAD0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9370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A0F8-A393-C7E2-03AE-78E0BB1329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EC19DD-73CD-0276-7F51-6D97358D13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DC66EE-3E9A-6CC7-6A4E-9718BD1067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756F16-EE27-194F-14CE-7B9572D5DB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32434B-D999-CC7B-99D9-A3D3C4B3DD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069FD1-C455-FFF4-2E20-50687219A84E}"/>
              </a:ext>
            </a:extLst>
          </p:cNvPr>
          <p:cNvSpPr>
            <a:spLocks noGrp="1"/>
          </p:cNvSpPr>
          <p:nvPr>
            <p:ph type="dt" sz="half" idx="10"/>
          </p:nvPr>
        </p:nvSpPr>
        <p:spPr/>
        <p:txBody>
          <a:bodyPr/>
          <a:lstStyle/>
          <a:p>
            <a:fld id="{5FDD63B2-E120-4ED8-B27B-C685F510A5FE}" type="datetimeFigureOut">
              <a:rPr lang="en-US" smtClean="0"/>
              <a:t>11/6/2023</a:t>
            </a:fld>
            <a:endParaRPr lang="en-US" dirty="0"/>
          </a:p>
        </p:txBody>
      </p:sp>
      <p:sp>
        <p:nvSpPr>
          <p:cNvPr id="8" name="Footer Placeholder 7">
            <a:extLst>
              <a:ext uri="{FF2B5EF4-FFF2-40B4-BE49-F238E27FC236}">
                <a16:creationId xmlns:a16="http://schemas.microsoft.com/office/drawing/2014/main" id="{547846C8-4923-8A59-CB2F-84E65C08872B}"/>
              </a:ext>
            </a:extLst>
          </p:cNvPr>
          <p:cNvSpPr>
            <a:spLocks noGrp="1"/>
          </p:cNvSpPr>
          <p:nvPr>
            <p:ph type="ftr" sz="quarter" idx="11"/>
          </p:nvPr>
        </p:nvSpPr>
        <p:spPr/>
        <p:txBody>
          <a:bodyPr/>
          <a:lstStyle/>
          <a:p>
            <a:r>
              <a:rPr lang="en-US"/>
              <a:t>
              </a:t>
            </a:r>
            <a:endParaRPr lang="en-US" dirty="0"/>
          </a:p>
        </p:txBody>
      </p:sp>
      <p:sp>
        <p:nvSpPr>
          <p:cNvPr id="9" name="Slide Number Placeholder 8">
            <a:extLst>
              <a:ext uri="{FF2B5EF4-FFF2-40B4-BE49-F238E27FC236}">
                <a16:creationId xmlns:a16="http://schemas.microsoft.com/office/drawing/2014/main" id="{AD6AAFFA-7168-E5BD-C4DD-8AE8DC4B9F4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6524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09231-4B27-AAEB-2B73-5FE7AEF898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8EC966-918F-F1A0-5F0A-B10990CA7B0F}"/>
              </a:ext>
            </a:extLst>
          </p:cNvPr>
          <p:cNvSpPr>
            <a:spLocks noGrp="1"/>
          </p:cNvSpPr>
          <p:nvPr>
            <p:ph type="dt" sz="half" idx="10"/>
          </p:nvPr>
        </p:nvSpPr>
        <p:spPr/>
        <p:txBody>
          <a:bodyPr/>
          <a:lstStyle/>
          <a:p>
            <a:fld id="{7AA18ACC-A947-437B-A130-35BD54FDF1E9}" type="datetimeFigureOut">
              <a:rPr lang="en-US" smtClean="0"/>
              <a:t>11/6/2023</a:t>
            </a:fld>
            <a:endParaRPr lang="en-US" dirty="0"/>
          </a:p>
        </p:txBody>
      </p:sp>
      <p:sp>
        <p:nvSpPr>
          <p:cNvPr id="4" name="Footer Placeholder 3">
            <a:extLst>
              <a:ext uri="{FF2B5EF4-FFF2-40B4-BE49-F238E27FC236}">
                <a16:creationId xmlns:a16="http://schemas.microsoft.com/office/drawing/2014/main" id="{E7DF7510-77FF-2151-E9CD-5C1615D1327F}"/>
              </a:ext>
            </a:extLst>
          </p:cNvPr>
          <p:cNvSpPr>
            <a:spLocks noGrp="1"/>
          </p:cNvSpPr>
          <p:nvPr>
            <p:ph type="ftr" sz="quarter" idx="11"/>
          </p:nvPr>
        </p:nvSpPr>
        <p:spPr/>
        <p:txBody>
          <a:bodyPr/>
          <a:lstStyle/>
          <a:p>
            <a:r>
              <a:rPr lang="en-US"/>
              <a:t>
              </a:t>
            </a:r>
            <a:endParaRPr lang="en-US" dirty="0"/>
          </a:p>
        </p:txBody>
      </p:sp>
      <p:sp>
        <p:nvSpPr>
          <p:cNvPr id="5" name="Slide Number Placeholder 4">
            <a:extLst>
              <a:ext uri="{FF2B5EF4-FFF2-40B4-BE49-F238E27FC236}">
                <a16:creationId xmlns:a16="http://schemas.microsoft.com/office/drawing/2014/main" id="{C442EAEE-E4D0-9F4B-5BB8-669F0C6011A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4803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D3BBC6-25E2-7E76-3614-BBEA27977F99}"/>
              </a:ext>
            </a:extLst>
          </p:cNvPr>
          <p:cNvSpPr>
            <a:spLocks noGrp="1"/>
          </p:cNvSpPr>
          <p:nvPr>
            <p:ph type="dt" sz="half" idx="10"/>
          </p:nvPr>
        </p:nvSpPr>
        <p:spPr/>
        <p:txBody>
          <a:bodyPr/>
          <a:lstStyle/>
          <a:p>
            <a:fld id="{7C8D7E02-BCB8-4D50-A234-369438C08659}" type="datetimeFigureOut">
              <a:rPr lang="en-US" smtClean="0"/>
              <a:t>11/6/2023</a:t>
            </a:fld>
            <a:endParaRPr lang="en-US" dirty="0"/>
          </a:p>
        </p:txBody>
      </p:sp>
      <p:sp>
        <p:nvSpPr>
          <p:cNvPr id="3" name="Footer Placeholder 2">
            <a:extLst>
              <a:ext uri="{FF2B5EF4-FFF2-40B4-BE49-F238E27FC236}">
                <a16:creationId xmlns:a16="http://schemas.microsoft.com/office/drawing/2014/main" id="{38DD7D09-FCCD-C6A5-AC64-E6203EF66EFC}"/>
              </a:ext>
            </a:extLst>
          </p:cNvPr>
          <p:cNvSpPr>
            <a:spLocks noGrp="1"/>
          </p:cNvSpPr>
          <p:nvPr>
            <p:ph type="ftr" sz="quarter" idx="11"/>
          </p:nvPr>
        </p:nvSpPr>
        <p:spPr/>
        <p:txBody>
          <a:bodyPr/>
          <a:lstStyle/>
          <a:p>
            <a:r>
              <a:rPr lang="en-US"/>
              <a:t>
              </a:t>
            </a:r>
            <a:endParaRPr lang="en-US" dirty="0"/>
          </a:p>
        </p:txBody>
      </p:sp>
      <p:sp>
        <p:nvSpPr>
          <p:cNvPr id="4" name="Slide Number Placeholder 3">
            <a:extLst>
              <a:ext uri="{FF2B5EF4-FFF2-40B4-BE49-F238E27FC236}">
                <a16:creationId xmlns:a16="http://schemas.microsoft.com/office/drawing/2014/main" id="{40ED1E3F-3466-15BD-DDC3-D540D89B038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二等辺三角形 9">
            <a:extLst>
              <a:ext uri="{FF2B5EF4-FFF2-40B4-BE49-F238E27FC236}">
                <a16:creationId xmlns:a16="http://schemas.microsoft.com/office/drawing/2014/main" id="{60ED88BC-DA36-CE15-6BE6-A15DDE851FFE}"/>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二等辺三角形 10">
            <a:extLst>
              <a:ext uri="{FF2B5EF4-FFF2-40B4-BE49-F238E27FC236}">
                <a16:creationId xmlns:a16="http://schemas.microsoft.com/office/drawing/2014/main" id="{215B61F2-F0FD-360C-016F-CDDA76E0ED89}"/>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 name="Slide Number Placeholder 5">
            <a:extLst>
              <a:ext uri="{FF2B5EF4-FFF2-40B4-BE49-F238E27FC236}">
                <a16:creationId xmlns:a16="http://schemas.microsoft.com/office/drawing/2014/main" id="{EAA5A311-F41D-73C5-258A-324BE3DE10B0}"/>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2728102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FA006-5FD8-3AEE-3106-7643FCBF09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76A8F6-1A88-B526-0F5E-772B35792A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1926EF-6D39-2299-DED1-B75A8B8105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A5BA83-BC55-5002-8716-ED5C99D0A666}"/>
              </a:ext>
            </a:extLst>
          </p:cNvPr>
          <p:cNvSpPr>
            <a:spLocks noGrp="1"/>
          </p:cNvSpPr>
          <p:nvPr>
            <p:ph type="dt" sz="half" idx="10"/>
          </p:nvPr>
        </p:nvSpPr>
        <p:spPr/>
        <p:txBody>
          <a:bodyPr/>
          <a:lstStyle/>
          <a:p>
            <a:fld id="{76E86A4C-8E40-4F87-A4F0-01A0687C5742}" type="datetimeFigureOut">
              <a:rPr lang="en-US" smtClean="0"/>
              <a:t>11/6/2023</a:t>
            </a:fld>
            <a:endParaRPr lang="en-US" dirty="0"/>
          </a:p>
        </p:txBody>
      </p:sp>
      <p:sp>
        <p:nvSpPr>
          <p:cNvPr id="6" name="Footer Placeholder 5">
            <a:extLst>
              <a:ext uri="{FF2B5EF4-FFF2-40B4-BE49-F238E27FC236}">
                <a16:creationId xmlns:a16="http://schemas.microsoft.com/office/drawing/2014/main" id="{8156BA31-4B65-0602-DD50-AE6AFC19A2F6}"/>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23B6E2E7-E201-C383-694E-C4C4B85989D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二等辺三角形 11">
            <a:extLst>
              <a:ext uri="{FF2B5EF4-FFF2-40B4-BE49-F238E27FC236}">
                <a16:creationId xmlns:a16="http://schemas.microsoft.com/office/drawing/2014/main" id="{01B6A7AB-B4E5-A4AD-D41A-E5D51B96C849}"/>
              </a:ext>
            </a:extLst>
          </p:cNvPr>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二等辺三角形 9">
            <a:extLst>
              <a:ext uri="{FF2B5EF4-FFF2-40B4-BE49-F238E27FC236}">
                <a16:creationId xmlns:a16="http://schemas.microsoft.com/office/drawing/2014/main" id="{0BD311A3-DA29-C4A0-8096-3451126D3542}"/>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二等辺三角形 10">
            <a:extLst>
              <a:ext uri="{FF2B5EF4-FFF2-40B4-BE49-F238E27FC236}">
                <a16:creationId xmlns:a16="http://schemas.microsoft.com/office/drawing/2014/main" id="{ABA33F42-F1D6-96D8-87E2-89C2EBE6712C}"/>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2530141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EBAA0-B6EB-76A3-6129-D5FDCB43BF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9AD726-430C-B89D-9C64-34D2B78FE9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13DC1C-66CA-69F0-EDDC-9C43DB38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ED1911-F30B-5F24-66EA-6B918425AF1B}"/>
              </a:ext>
            </a:extLst>
          </p:cNvPr>
          <p:cNvSpPr>
            <a:spLocks noGrp="1"/>
          </p:cNvSpPr>
          <p:nvPr>
            <p:ph type="dt" sz="half" idx="10"/>
          </p:nvPr>
        </p:nvSpPr>
        <p:spPr/>
        <p:txBody>
          <a:bodyPr/>
          <a:lstStyle/>
          <a:p>
            <a:fld id="{35E72C73-2D91-4E12-BA25-F0AA0C03599B}" type="datetimeFigureOut">
              <a:rPr lang="en-US" smtClean="0"/>
              <a:t>11/6/2023</a:t>
            </a:fld>
            <a:endParaRPr lang="en-US" dirty="0"/>
          </a:p>
        </p:txBody>
      </p:sp>
      <p:sp>
        <p:nvSpPr>
          <p:cNvPr id="6" name="Footer Placeholder 5">
            <a:extLst>
              <a:ext uri="{FF2B5EF4-FFF2-40B4-BE49-F238E27FC236}">
                <a16:creationId xmlns:a16="http://schemas.microsoft.com/office/drawing/2014/main" id="{1C532B5A-E99B-67E7-FC22-BEF2A4A314B9}"/>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CEA5E6ED-7AE3-FC9E-1D24-2AA9CD053D6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二等辺三角形 10">
            <a:extLst>
              <a:ext uri="{FF2B5EF4-FFF2-40B4-BE49-F238E27FC236}">
                <a16:creationId xmlns:a16="http://schemas.microsoft.com/office/drawing/2014/main" id="{9D7B22A8-0C82-D049-5ED9-CDA04C2AFF48}"/>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660352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B29375-0B5C-A716-7386-8C6298AB23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BD5762-FB9A-97AC-6996-7096DA336A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630527-D4E6-362B-0890-8987D690B7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451C3-0FF4-47C4-B829-773ADF60F88C}" type="datetimeFigureOut">
              <a:rPr lang="en-US" smtClean="0"/>
              <a:t>11/6/2023</a:t>
            </a:fld>
            <a:endParaRPr lang="en-US" dirty="0"/>
          </a:p>
        </p:txBody>
      </p:sp>
      <p:sp>
        <p:nvSpPr>
          <p:cNvPr id="5" name="Footer Placeholder 4">
            <a:extLst>
              <a:ext uri="{FF2B5EF4-FFF2-40B4-BE49-F238E27FC236}">
                <a16:creationId xmlns:a16="http://schemas.microsoft.com/office/drawing/2014/main" id="{617D1931-7E52-B918-7976-E1AEAD10B1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t>
            </a:r>
            <a:endParaRPr lang="en-US" dirty="0"/>
          </a:p>
        </p:txBody>
      </p:sp>
      <p:sp>
        <p:nvSpPr>
          <p:cNvPr id="6" name="Slide Number Placeholder 5">
            <a:extLst>
              <a:ext uri="{FF2B5EF4-FFF2-40B4-BE49-F238E27FC236}">
                <a16:creationId xmlns:a16="http://schemas.microsoft.com/office/drawing/2014/main" id="{05F6F0BA-1D34-2A04-41F9-90D7BA190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
        <p:nvSpPr>
          <p:cNvPr id="7" name="Slide Number Placeholder 5">
            <a:extLst>
              <a:ext uri="{FF2B5EF4-FFF2-40B4-BE49-F238E27FC236}">
                <a16:creationId xmlns:a16="http://schemas.microsoft.com/office/drawing/2014/main" id="{2FD051F6-5DE8-2213-FE5D-0278031B5864}"/>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8" name="Picture 7" descr="A picture containing photo, table, person, monitor&#10;&#10;Description automatically generated">
            <a:extLst>
              <a:ext uri="{FF2B5EF4-FFF2-40B4-BE49-F238E27FC236}">
                <a16:creationId xmlns:a16="http://schemas.microsoft.com/office/drawing/2014/main" id="{69E43EA1-9704-4F6F-2570-97C345B83378}"/>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0" y="6373302"/>
            <a:ext cx="2514600" cy="490308"/>
          </a:xfrm>
          <a:prstGeom prst="rect">
            <a:avLst/>
          </a:prstGeom>
        </p:spPr>
      </p:pic>
      <p:sp>
        <p:nvSpPr>
          <p:cNvPr id="9" name="TextBox 8">
            <a:extLst>
              <a:ext uri="{FF2B5EF4-FFF2-40B4-BE49-F238E27FC236}">
                <a16:creationId xmlns:a16="http://schemas.microsoft.com/office/drawing/2014/main" id="{314D2D20-F438-36AB-D4DA-16AC6DD691BE}"/>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11/6/2023</a:t>
            </a:fld>
            <a:endParaRPr lang="en-US" sz="1200" b="1" dirty="0"/>
          </a:p>
        </p:txBody>
      </p:sp>
    </p:spTree>
    <p:extLst>
      <p:ext uri="{BB962C8B-B14F-4D97-AF65-F5344CB8AC3E}">
        <p14:creationId xmlns:p14="http://schemas.microsoft.com/office/powerpoint/2010/main" val="260844723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62"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hyperlink" Target="https://embarcados.com.br/dialogflow-plataforma-para-desenvolvimento-de-chatbots/" TargetMode="External"/><Relationship Id="rId5" Type="http://schemas.openxmlformats.org/officeDocument/2006/relationships/image" Target="../media/image29.png"/><Relationship Id="rId4" Type="http://schemas.openxmlformats.org/officeDocument/2006/relationships/hyperlink" Target="https://www.cnblogs.com/xueweihan/p/14672480.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hyperlink" Target="https://www.cnblogs.com/xueweihan/p/14672480.html"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hyperlink" Target="https://www.cnblogs.com/xueweihan/p/14672480.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hyperlink" Target="https://www.cnblogs.com/xueweihan/p/14672480.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a:extLst>
              <a:ext uri="{FF2B5EF4-FFF2-40B4-BE49-F238E27FC236}">
                <a16:creationId xmlns:a16="http://schemas.microsoft.com/office/drawing/2014/main" id="{D5997EA8-5EFC-40CD-A85F-C3C3BC5F9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grass, person&#10;&#10;Description automatically generated">
            <a:extLst>
              <a:ext uri="{FF2B5EF4-FFF2-40B4-BE49-F238E27FC236}">
                <a16:creationId xmlns:a16="http://schemas.microsoft.com/office/drawing/2014/main" id="{DEDF2C1D-E54C-57DA-3EDC-20DB98A303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0"/>
            <a:ext cx="12191979" cy="6857990"/>
          </a:xfrm>
          <a:prstGeom prst="rect">
            <a:avLst/>
          </a:prstGeom>
        </p:spPr>
      </p:pic>
      <p:sp>
        <p:nvSpPr>
          <p:cNvPr id="17" name="Rectangle 16">
            <a:extLst>
              <a:ext uri="{FF2B5EF4-FFF2-40B4-BE49-F238E27FC236}">
                <a16:creationId xmlns:a16="http://schemas.microsoft.com/office/drawing/2014/main" id="{1CF6A1EC-BD15-42D9-A339-A3970CF7C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A720C27D-5C39-492B-BD68-C220C0F83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A4F3394A-A959-460A-ACF9-5FA682C76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3">
            <a:extLst>
              <a:ext uri="{FF2B5EF4-FFF2-40B4-BE49-F238E27FC236}">
                <a16:creationId xmlns:a16="http://schemas.microsoft.com/office/drawing/2014/main" id="{6FAF9AC8-F190-7724-2101-B9C298FB0201}"/>
              </a:ext>
            </a:extLst>
          </p:cNvPr>
          <p:cNvSpPr txBox="1">
            <a:spLocks/>
          </p:cNvSpPr>
          <p:nvPr/>
        </p:nvSpPr>
        <p:spPr>
          <a:xfrm>
            <a:off x="5378562" y="4474916"/>
            <a:ext cx="6175248" cy="15361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600" b="1" dirty="0">
                <a:latin typeface="Open Sans" panose="020B0606030504020204" pitchFamily="34" charset="0"/>
                <a:ea typeface="Open Sans" panose="020B0606030504020204" pitchFamily="34" charset="0"/>
                <a:cs typeface="Open Sans" panose="020B0606030504020204" pitchFamily="34" charset="0"/>
              </a:rPr>
              <a:t>A MOBILE APPLICATION TO IMPROVE ONLINE LEARNABILITY TO VISUALLY IMPAIRED ELEMENTARY SCHOOL CHILDREN</a:t>
            </a:r>
          </a:p>
        </p:txBody>
      </p:sp>
      <p:sp>
        <p:nvSpPr>
          <p:cNvPr id="12" name="TextBox 11">
            <a:extLst>
              <a:ext uri="{FF2B5EF4-FFF2-40B4-BE49-F238E27FC236}">
                <a16:creationId xmlns:a16="http://schemas.microsoft.com/office/drawing/2014/main" id="{A10B3174-172D-B9A7-34FC-6A1A41420D13}"/>
              </a:ext>
            </a:extLst>
          </p:cNvPr>
          <p:cNvSpPr txBox="1"/>
          <p:nvPr/>
        </p:nvSpPr>
        <p:spPr>
          <a:xfrm>
            <a:off x="914400" y="4832675"/>
            <a:ext cx="3865176" cy="784830"/>
          </a:xfrm>
          <a:prstGeom prst="rect">
            <a:avLst/>
          </a:prstGeom>
          <a:noFill/>
        </p:spPr>
        <p:txBody>
          <a:bodyPr wrap="square">
            <a:spAutoFit/>
          </a:bodyPr>
          <a:lstStyle/>
          <a:p>
            <a:pPr>
              <a:spcAft>
                <a:spcPts val="600"/>
              </a:spcAft>
            </a:pPr>
            <a:r>
              <a:rPr lang="en-US" sz="4500" b="1" dirty="0">
                <a:latin typeface="Open Sans" panose="020B0606030504020204" pitchFamily="34" charset="0"/>
                <a:ea typeface="Open Sans" panose="020B0606030504020204" pitchFamily="34" charset="0"/>
                <a:cs typeface="Open Sans" panose="020B0606030504020204" pitchFamily="34" charset="0"/>
              </a:rPr>
              <a:t>TMP-23-310</a:t>
            </a:r>
          </a:p>
        </p:txBody>
      </p:sp>
    </p:spTree>
    <p:extLst>
      <p:ext uri="{BB962C8B-B14F-4D97-AF65-F5344CB8AC3E}">
        <p14:creationId xmlns:p14="http://schemas.microsoft.com/office/powerpoint/2010/main" val="2091907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extBox 13">
            <a:extLst>
              <a:ext uri="{FF2B5EF4-FFF2-40B4-BE49-F238E27FC236}">
                <a16:creationId xmlns:a16="http://schemas.microsoft.com/office/drawing/2014/main" id="{9EB72DF6-F924-0F3D-2A13-0B3BDE70A703}"/>
              </a:ext>
            </a:extLst>
          </p:cNvPr>
          <p:cNvSpPr txBox="1"/>
          <p:nvPr/>
        </p:nvSpPr>
        <p:spPr>
          <a:xfrm>
            <a:off x="4724400" y="503237"/>
            <a:ext cx="6477000" cy="1325563"/>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5000" kern="1200" spc="-263" dirty="0">
                <a:latin typeface="Open Sans Bold" panose="020B0806030504020204" pitchFamily="34" charset="0"/>
                <a:ea typeface="Open Sans Bold" panose="020B0806030504020204" pitchFamily="34" charset="0"/>
                <a:cs typeface="Open Sans Bold" panose="020B0806030504020204" pitchFamily="34" charset="0"/>
              </a:rPr>
              <a:t>Supportive Voice Bot</a:t>
            </a:r>
          </a:p>
        </p:txBody>
      </p:sp>
      <p:sp>
        <p:nvSpPr>
          <p:cNvPr id="36"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Icon&#10;&#10;Description automatically generated">
            <a:extLst>
              <a:ext uri="{FF2B5EF4-FFF2-40B4-BE49-F238E27FC236}">
                <a16:creationId xmlns:a16="http://schemas.microsoft.com/office/drawing/2014/main" id="{B64422F4-1507-C2DA-9793-224DFEBEB46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3300" y="1479491"/>
            <a:ext cx="4513618" cy="451361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29" name="TextBox 14">
            <a:extLst>
              <a:ext uri="{FF2B5EF4-FFF2-40B4-BE49-F238E27FC236}">
                <a16:creationId xmlns:a16="http://schemas.microsoft.com/office/drawing/2014/main" id="{DAC6BC47-2C61-0485-644F-C0F9771D6ED2}"/>
              </a:ext>
            </a:extLst>
          </p:cNvPr>
          <p:cNvGraphicFramePr/>
          <p:nvPr>
            <p:extLst>
              <p:ext uri="{D42A27DB-BD31-4B8C-83A1-F6EECF244321}">
                <p14:modId xmlns:p14="http://schemas.microsoft.com/office/powerpoint/2010/main" val="2008303658"/>
              </p:ext>
            </p:extLst>
          </p:nvPr>
        </p:nvGraphicFramePr>
        <p:xfrm>
          <a:off x="4876800" y="1805056"/>
          <a:ext cx="6741900" cy="4513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22">
            <a:extLst>
              <a:ext uri="{FF2B5EF4-FFF2-40B4-BE49-F238E27FC236}">
                <a16:creationId xmlns:a16="http://schemas.microsoft.com/office/drawing/2014/main" id="{6B9642E6-8E85-2D56-CD7B-3054E3B7CFD9}"/>
              </a:ext>
            </a:extLst>
          </p:cNvPr>
          <p:cNvSpPr txBox="1"/>
          <p:nvPr/>
        </p:nvSpPr>
        <p:spPr>
          <a:xfrm>
            <a:off x="6477000" y="6465536"/>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75780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9">
            <a:extLst>
              <a:ext uri="{FF2B5EF4-FFF2-40B4-BE49-F238E27FC236}">
                <a16:creationId xmlns:a16="http://schemas.microsoft.com/office/drawing/2014/main" id="{A2DEE971-6152-569D-F19C-1AB335724507}"/>
              </a:ext>
            </a:extLst>
          </p:cNvPr>
          <p:cNvSpPr txBox="1"/>
          <p:nvPr/>
        </p:nvSpPr>
        <p:spPr>
          <a:xfrm>
            <a:off x="808638" y="386930"/>
            <a:ext cx="9236700"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kern="1200" spc="-263"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Background</a:t>
            </a:r>
            <a:r>
              <a:rPr lang="en-US" sz="5400" kern="1200" spc="-263" dirty="0">
                <a:solidFill>
                  <a:schemeClr val="tx1"/>
                </a:solidFill>
                <a:latin typeface="+mj-lt"/>
                <a:ea typeface="+mj-ea"/>
                <a:cs typeface="+mj-cs"/>
              </a:rPr>
              <a:t> </a:t>
            </a: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A8AB5F4-905A-6DF9-4E5F-55B51E7FC9D1}"/>
              </a:ext>
            </a:extLst>
          </p:cNvPr>
          <p:cNvSpPr txBox="1"/>
          <p:nvPr/>
        </p:nvSpPr>
        <p:spPr>
          <a:xfrm>
            <a:off x="793660" y="2599509"/>
            <a:ext cx="10143668" cy="3435531"/>
          </a:xfrm>
          <a:prstGeom prst="rect">
            <a:avLst/>
          </a:prstGeom>
        </p:spPr>
        <p:txBody>
          <a:bodyPr vert="horz" lIns="91440" tIns="45720" rIns="91440" bIns="45720" rtlCol="0" anchor="ctr">
            <a:normAutofit/>
          </a:bodyPr>
          <a:lstStyle/>
          <a:p>
            <a:pPr marL="3429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Smart Personal AI Assistant for Visually Impaired People” The app is capable to assist using voice command to recognize objects in the surrounding, do text analysis to recognize the text in the hard copy document [1]</a:t>
            </a:r>
          </a:p>
          <a:p>
            <a:pPr marL="114300" indent="-342900">
              <a:lnSpc>
                <a:spcPct val="90000"/>
              </a:lnSpc>
              <a:spcAft>
                <a:spcPts val="600"/>
              </a:spcAf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“AI-based Chatbot for Physically Challenged People” This study aims the development of a software application which is known as the AI chatbot as a tool for high-end technologies like speech recognition and virtual assistance [2]</a:t>
            </a:r>
          </a:p>
          <a:p>
            <a:pPr marL="114300" indent="-342900">
              <a:lnSpc>
                <a:spcPct val="90000"/>
              </a:lnSpc>
              <a:spcAft>
                <a:spcPts val="600"/>
              </a:spcAf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“Personalized desktop app based interactive means of Zira voice assistant” A voice assistant responds to spoken commands by answering questions or carrying out tasks according to the user's instructions.[3]</a:t>
            </a:r>
          </a:p>
        </p:txBody>
      </p:sp>
      <p:sp>
        <p:nvSpPr>
          <p:cNvPr id="3" name="TextBox 22">
            <a:extLst>
              <a:ext uri="{FF2B5EF4-FFF2-40B4-BE49-F238E27FC236}">
                <a16:creationId xmlns:a16="http://schemas.microsoft.com/office/drawing/2014/main" id="{A86F4935-52F9-3DC3-7FDB-C25AB5847FB6}"/>
              </a:ext>
            </a:extLst>
          </p:cNvPr>
          <p:cNvSpPr txBox="1"/>
          <p:nvPr/>
        </p:nvSpPr>
        <p:spPr>
          <a:xfrm>
            <a:off x="6477000" y="6465536"/>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60513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DC2B57-E330-3C9D-49C9-01E16376FF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457200" y="-1"/>
            <a:ext cx="670560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9" name="TextBox 8">
            <a:extLst>
              <a:ext uri="{FF2B5EF4-FFF2-40B4-BE49-F238E27FC236}">
                <a16:creationId xmlns:a16="http://schemas.microsoft.com/office/drawing/2014/main" id="{4F4CBC1C-9E1F-9EF4-0939-68173FE25B32}"/>
              </a:ext>
            </a:extLst>
          </p:cNvPr>
          <p:cNvSpPr txBox="1"/>
          <p:nvPr/>
        </p:nvSpPr>
        <p:spPr>
          <a:xfrm>
            <a:off x="6125095" y="2386052"/>
            <a:ext cx="5465893" cy="2758897"/>
          </a:xfrm>
          <a:prstGeom prst="rect">
            <a:avLst/>
          </a:prstGeom>
        </p:spPr>
        <p:txBody>
          <a:bodyPr vert="horz" lIns="91440" tIns="45720" rIns="91440" bIns="45720" rtlCol="0">
            <a:normAutofit/>
          </a:bodyPr>
          <a:lstStyle/>
          <a:p>
            <a:pPr marL="1143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a:t>
            </a:r>
            <a:r>
              <a:rPr lang="en-US" sz="2000" dirty="0">
                <a:effectLst/>
                <a:latin typeface="Times New Roman" panose="02020603050405020304" pitchFamily="18" charset="0"/>
                <a:cs typeface="Times New Roman" panose="02020603050405020304" pitchFamily="18" charset="0"/>
              </a:rPr>
              <a:t>ow to create a platform which facilitates learning in </a:t>
            </a:r>
            <a:r>
              <a:rPr lang="en-US" sz="2000" dirty="0">
                <a:latin typeface="Times New Roman" panose="02020603050405020304" pitchFamily="18" charset="0"/>
                <a:cs typeface="Times New Roman" panose="02020603050405020304" pitchFamily="18" charset="0"/>
              </a:rPr>
              <a:t>multilingual</a:t>
            </a:r>
            <a:r>
              <a:rPr lang="en-US" sz="2000" dirty="0">
                <a:effectLst/>
                <a:latin typeface="Times New Roman" panose="02020603050405020304" pitchFamily="18" charset="0"/>
                <a:cs typeface="Times New Roman" panose="02020603050405020304" pitchFamily="18" charset="0"/>
              </a:rPr>
              <a:t> language?</a:t>
            </a:r>
          </a:p>
          <a:p>
            <a:pPr marL="114300" indent="-342900">
              <a:lnSpc>
                <a:spcPct val="90000"/>
              </a:lnSpc>
              <a:spcAft>
                <a:spcPts val="600"/>
              </a:spcAft>
              <a:buFont typeface="Wingdings" panose="05000000000000000000" pitchFamily="2" charset="2"/>
              <a:buChar char="Ø"/>
            </a:pPr>
            <a:endParaRPr lang="en-US" sz="2000" dirty="0">
              <a:effectLst/>
              <a:latin typeface="Times New Roman" panose="02020603050405020304" pitchFamily="18" charset="0"/>
              <a:cs typeface="Times New Roman" panose="02020603050405020304" pitchFamily="18" charset="0"/>
            </a:endParaRPr>
          </a:p>
          <a:p>
            <a:pPr marL="1143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a:t>
            </a:r>
            <a:r>
              <a:rPr lang="en-US" sz="2000" dirty="0">
                <a:effectLst/>
                <a:latin typeface="Times New Roman" panose="02020603050405020304" pitchFamily="18" charset="0"/>
                <a:cs typeface="Times New Roman" panose="02020603050405020304" pitchFamily="18" charset="0"/>
              </a:rPr>
              <a:t>ow to create l</a:t>
            </a:r>
            <a:r>
              <a:rPr lang="en-US" sz="2000" dirty="0">
                <a:latin typeface="Times New Roman" panose="02020603050405020304" pitchFamily="18" charset="0"/>
                <a:cs typeface="Times New Roman" panose="02020603050405020304" pitchFamily="18" charset="0"/>
              </a:rPr>
              <a:t>imited opportunities for independent study for visually impaired students ?</a:t>
            </a:r>
          </a:p>
          <a:p>
            <a:pPr marL="114300" indent="-342900">
              <a:lnSpc>
                <a:spcPct val="90000"/>
              </a:lnSpc>
              <a:spcAft>
                <a:spcPts val="600"/>
              </a:spcAf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1143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How to create a platform that facilitates the use of accessibility mode?</a:t>
            </a:r>
          </a:p>
        </p:txBody>
      </p:sp>
      <p:sp>
        <p:nvSpPr>
          <p:cNvPr id="4" name="TextBox 3">
            <a:extLst>
              <a:ext uri="{FF2B5EF4-FFF2-40B4-BE49-F238E27FC236}">
                <a16:creationId xmlns:a16="http://schemas.microsoft.com/office/drawing/2014/main" id="{7D2D4B83-B037-72DC-077D-372CA847E38B}"/>
              </a:ext>
            </a:extLst>
          </p:cNvPr>
          <p:cNvSpPr txBox="1"/>
          <p:nvPr/>
        </p:nvSpPr>
        <p:spPr>
          <a:xfrm>
            <a:off x="6217920" y="431632"/>
            <a:ext cx="6355080" cy="1330839"/>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5000" dirty="0">
                <a:latin typeface="Open Sans Bold" panose="020B0806030504020204" pitchFamily="34" charset="0"/>
                <a:ea typeface="Open Sans Bold" panose="020B0806030504020204" pitchFamily="34" charset="0"/>
                <a:cs typeface="Open Sans Bold" panose="020B0806030504020204" pitchFamily="34" charset="0"/>
              </a:rPr>
              <a:t>Research Problem</a:t>
            </a:r>
          </a:p>
        </p:txBody>
      </p:sp>
      <p:sp>
        <p:nvSpPr>
          <p:cNvPr id="2" name="TextBox 22">
            <a:extLst>
              <a:ext uri="{FF2B5EF4-FFF2-40B4-BE49-F238E27FC236}">
                <a16:creationId xmlns:a16="http://schemas.microsoft.com/office/drawing/2014/main" id="{0A0EDB57-0F07-3452-4955-18E0EC445C63}"/>
              </a:ext>
            </a:extLst>
          </p:cNvPr>
          <p:cNvSpPr txBox="1"/>
          <p:nvPr/>
        </p:nvSpPr>
        <p:spPr>
          <a:xfrm>
            <a:off x="6477000" y="6465536"/>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5885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rot="-2273230">
            <a:off x="9369806" y="496116"/>
            <a:ext cx="1580445" cy="0"/>
          </a:xfrm>
          <a:prstGeom prst="line">
            <a:avLst/>
          </a:prstGeom>
          <a:ln w="9525" cap="rnd">
            <a:solidFill>
              <a:srgbClr val="FFFFFF"/>
            </a:solidFill>
            <a:prstDash val="solid"/>
            <a:headEnd type="none" w="sm" len="sm"/>
            <a:tailEnd type="none" w="sm" len="sm"/>
          </a:ln>
        </p:spPr>
        <p:txBody>
          <a:bodyPr/>
          <a:lstStyle/>
          <a:p>
            <a:endParaRPr lang="en-US"/>
          </a:p>
        </p:txBody>
      </p:sp>
      <p:sp>
        <p:nvSpPr>
          <p:cNvPr id="7" name="TextBox 7"/>
          <p:cNvSpPr txBox="1"/>
          <p:nvPr/>
        </p:nvSpPr>
        <p:spPr>
          <a:xfrm>
            <a:off x="516339" y="1088019"/>
            <a:ext cx="7246676" cy="282129"/>
          </a:xfrm>
          <a:prstGeom prst="rect">
            <a:avLst/>
          </a:prstGeom>
        </p:spPr>
        <p:txBody>
          <a:bodyPr lIns="0" tIns="0" rIns="0" bIns="0" rtlCol="0" anchor="t">
            <a:spAutoFit/>
          </a:bodyPr>
          <a:lstStyle/>
          <a:p>
            <a:pPr>
              <a:lnSpc>
                <a:spcPts val="2160"/>
              </a:lnSpc>
            </a:pPr>
            <a:r>
              <a:rPr lang="en-US" sz="2000" spc="220" dirty="0">
                <a:solidFill>
                  <a:srgbClr val="014067"/>
                </a:solidFill>
                <a:latin typeface="Open Sans"/>
              </a:rPr>
              <a:t>Comparison of existing solutions</a:t>
            </a:r>
          </a:p>
        </p:txBody>
      </p:sp>
      <p:graphicFrame>
        <p:nvGraphicFramePr>
          <p:cNvPr id="8" name="Table 8"/>
          <p:cNvGraphicFramePr>
            <a:graphicFrameLocks/>
          </p:cNvGraphicFramePr>
          <p:nvPr>
            <p:extLst>
              <p:ext uri="{D42A27DB-BD31-4B8C-83A1-F6EECF244321}">
                <p14:modId xmlns:p14="http://schemas.microsoft.com/office/powerpoint/2010/main" val="546987734"/>
              </p:ext>
            </p:extLst>
          </p:nvPr>
        </p:nvGraphicFramePr>
        <p:xfrm>
          <a:off x="1524000" y="1649054"/>
          <a:ext cx="8886564" cy="4252389"/>
        </p:xfrm>
        <a:graphic>
          <a:graphicData uri="http://schemas.openxmlformats.org/drawingml/2006/table">
            <a:tbl>
              <a:tblPr/>
              <a:tblGrid>
                <a:gridCol w="1729474">
                  <a:extLst>
                    <a:ext uri="{9D8B030D-6E8A-4147-A177-3AD203B41FA5}">
                      <a16:colId xmlns:a16="http://schemas.microsoft.com/office/drawing/2014/main" val="20000"/>
                    </a:ext>
                  </a:extLst>
                </a:gridCol>
                <a:gridCol w="1863117">
                  <a:extLst>
                    <a:ext uri="{9D8B030D-6E8A-4147-A177-3AD203B41FA5}">
                      <a16:colId xmlns:a16="http://schemas.microsoft.com/office/drawing/2014/main" val="20001"/>
                    </a:ext>
                  </a:extLst>
                </a:gridCol>
                <a:gridCol w="1863117">
                  <a:extLst>
                    <a:ext uri="{9D8B030D-6E8A-4147-A177-3AD203B41FA5}">
                      <a16:colId xmlns:a16="http://schemas.microsoft.com/office/drawing/2014/main" val="2235225549"/>
                    </a:ext>
                  </a:extLst>
                </a:gridCol>
                <a:gridCol w="1727552">
                  <a:extLst>
                    <a:ext uri="{9D8B030D-6E8A-4147-A177-3AD203B41FA5}">
                      <a16:colId xmlns:a16="http://schemas.microsoft.com/office/drawing/2014/main" val="20002"/>
                    </a:ext>
                  </a:extLst>
                </a:gridCol>
                <a:gridCol w="1703304">
                  <a:extLst>
                    <a:ext uri="{9D8B030D-6E8A-4147-A177-3AD203B41FA5}">
                      <a16:colId xmlns:a16="http://schemas.microsoft.com/office/drawing/2014/main" val="20003"/>
                    </a:ext>
                  </a:extLst>
                </a:gridCol>
              </a:tblGrid>
              <a:tr h="761801">
                <a:tc>
                  <a:txBody>
                    <a:bodyPr/>
                    <a:lstStyle/>
                    <a:p>
                      <a:pPr algn="l">
                        <a:defRPr/>
                      </a:pPr>
                      <a:r>
                        <a:rPr lang="en-US" sz="1600" spc="-95" dirty="0">
                          <a:solidFill>
                            <a:srgbClr val="3F3F3F"/>
                          </a:solidFill>
                          <a:latin typeface="Open Sans Bold"/>
                        </a:rPr>
                        <a:t>Product</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algn="l">
                        <a:defRPr/>
                      </a:pPr>
                      <a:r>
                        <a:rPr lang="en-US" sz="1600" spc="-95" dirty="0">
                          <a:solidFill>
                            <a:srgbClr val="3F3F3F"/>
                          </a:solidFill>
                          <a:latin typeface="Open Sans Bold"/>
                        </a:rPr>
                        <a:t>Supportive voice bot </a:t>
                      </a:r>
                    </a:p>
                    <a:p>
                      <a:pPr algn="l">
                        <a:defRPr/>
                      </a:pPr>
                      <a:r>
                        <a:rPr lang="en-US" sz="1600" spc="-95" dirty="0">
                          <a:solidFill>
                            <a:srgbClr val="3F3F3F"/>
                          </a:solidFill>
                          <a:latin typeface="Open Sans Bold"/>
                        </a:rPr>
                        <a:t>for multilingual languages</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algn="l">
                        <a:defRPr/>
                      </a:pPr>
                      <a:r>
                        <a:rPr lang="en-US" sz="1600" spc="-95" dirty="0">
                          <a:solidFill>
                            <a:srgbClr val="3F3F3F"/>
                          </a:solidFill>
                          <a:latin typeface="Open Sans Bold"/>
                        </a:rPr>
                        <a:t>Voice input and response</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algn="l">
                        <a:defRPr/>
                      </a:pPr>
                      <a:r>
                        <a:rPr lang="en-US" sz="1600" spc="-95" dirty="0">
                          <a:solidFill>
                            <a:srgbClr val="3F3F3F"/>
                          </a:solidFill>
                          <a:latin typeface="Open Sans Bold"/>
                        </a:rPr>
                        <a:t>Accessibility mode in the UI design.</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algn="l">
                        <a:defRPr/>
                      </a:pPr>
                      <a:r>
                        <a:rPr lang="en-US" sz="1600" spc="-95" dirty="0">
                          <a:solidFill>
                            <a:srgbClr val="3F3F3F"/>
                          </a:solidFill>
                          <a:latin typeface="Open Sans Bold"/>
                        </a:rPr>
                        <a:t>Mobile application</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extLst>
                  <a:ext uri="{0D108BD9-81ED-4DB2-BD59-A6C34878D82A}">
                    <a16:rowId xmlns:a16="http://schemas.microsoft.com/office/drawing/2014/main" val="10000"/>
                  </a:ext>
                </a:extLst>
              </a:tr>
              <a:tr h="777383">
                <a:tc>
                  <a:txBody>
                    <a:bodyPr/>
                    <a:lstStyle/>
                    <a:p>
                      <a:pPr algn="l">
                        <a:defRPr/>
                      </a:pPr>
                      <a:r>
                        <a:rPr lang="en-US" sz="2000" b="0" i="0" u="none" strike="noStrike" kern="1200" baseline="0" dirty="0">
                          <a:solidFill>
                            <a:schemeClr val="tx1"/>
                          </a:solidFill>
                          <a:latin typeface="+mn-lt"/>
                          <a:ea typeface="+mn-ea"/>
                          <a:cs typeface="+mn-cs"/>
                        </a:rPr>
                        <a:t>Research 1 [1] </a:t>
                      </a:r>
                      <a:endParaRPr lang="en-US" sz="18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958327"/>
                  </a:ext>
                </a:extLst>
              </a:tr>
              <a:tr h="777383">
                <a:tc>
                  <a:txBody>
                    <a:bodyPr/>
                    <a:lstStyle/>
                    <a:p>
                      <a:pPr algn="l">
                        <a:defRPr/>
                      </a:pPr>
                      <a:r>
                        <a:rPr lang="en-US" sz="2000" b="0" i="0" u="none" strike="noStrike" kern="1200" baseline="0" dirty="0">
                          <a:solidFill>
                            <a:schemeClr val="tx1"/>
                          </a:solidFill>
                          <a:latin typeface="+mn-lt"/>
                          <a:ea typeface="+mn-ea"/>
                          <a:cs typeface="+mn-cs"/>
                        </a:rPr>
                        <a:t>Research 2 [2] </a:t>
                      </a:r>
                      <a:endParaRPr lang="en-US" sz="20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759502989"/>
                  </a:ext>
                </a:extLst>
              </a:tr>
              <a:tr h="777383">
                <a:tc>
                  <a:txBody>
                    <a:bodyPr/>
                    <a:lstStyle/>
                    <a:p>
                      <a:pPr algn="l">
                        <a:defRPr/>
                      </a:pPr>
                      <a:endParaRPr lang="en-US" sz="1800" spc="-107" dirty="0">
                        <a:solidFill>
                          <a:srgbClr val="3F3F3F"/>
                        </a:solidFill>
                        <a:latin typeface="Open Sans"/>
                      </a:endParaRPr>
                    </a:p>
                    <a:p>
                      <a:pPr algn="l">
                        <a:defRPr/>
                      </a:pPr>
                      <a:r>
                        <a:rPr lang="en-US" sz="2000" b="0" i="0" u="none" strike="noStrike" kern="1200" baseline="0" dirty="0">
                          <a:solidFill>
                            <a:schemeClr val="tx1"/>
                          </a:solidFill>
                          <a:latin typeface="+mn-lt"/>
                          <a:ea typeface="+mn-ea"/>
                          <a:cs typeface="+mn-cs"/>
                        </a:rPr>
                        <a:t>Research 3 [3] </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4"/>
                  </a:ext>
                </a:extLst>
              </a:tr>
              <a:tr h="795381">
                <a:tc>
                  <a:txBody>
                    <a:bodyPr/>
                    <a:lstStyle/>
                    <a:p>
                      <a:pPr algn="l">
                        <a:defRPr/>
                      </a:pPr>
                      <a:endParaRPr lang="en-US" sz="1800" spc="-107" dirty="0">
                        <a:solidFill>
                          <a:srgbClr val="3F3F3F"/>
                        </a:solidFill>
                        <a:latin typeface="Open Sans Bold"/>
                      </a:endParaRPr>
                    </a:p>
                    <a:p>
                      <a:pPr algn="l">
                        <a:defRPr/>
                      </a:pPr>
                      <a:r>
                        <a:rPr lang="en-US" sz="1800" spc="-107" dirty="0">
                          <a:solidFill>
                            <a:srgbClr val="3F3F3F"/>
                          </a:solidFill>
                          <a:latin typeface="Open Sans Bold"/>
                        </a:rPr>
                        <a:t>Proposed System</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5"/>
                  </a:ext>
                </a:extLst>
              </a:tr>
            </a:tbl>
          </a:graphicData>
        </a:graphic>
      </p:graphicFrame>
      <p:grpSp>
        <p:nvGrpSpPr>
          <p:cNvPr id="20" name="Group 20"/>
          <p:cNvGrpSpPr/>
          <p:nvPr/>
        </p:nvGrpSpPr>
        <p:grpSpPr>
          <a:xfrm>
            <a:off x="22129" y="5901443"/>
            <a:ext cx="12192000" cy="181095"/>
            <a:chOff x="0" y="0"/>
            <a:chExt cx="24384000" cy="362190"/>
          </a:xfrm>
        </p:grpSpPr>
        <p:sp>
          <p:nvSpPr>
            <p:cNvPr id="21" name="Freeform 21"/>
            <p:cNvSpPr/>
            <p:nvPr/>
          </p:nvSpPr>
          <p:spPr>
            <a:xfrm>
              <a:off x="0" y="0"/>
              <a:ext cx="24384000" cy="362204"/>
            </a:xfrm>
            <a:custGeom>
              <a:avLst/>
              <a:gdLst/>
              <a:ahLst/>
              <a:cxnLst/>
              <a:rect l="l" t="t" r="r" b="b"/>
              <a:pathLst>
                <a:path w="24384000" h="362204">
                  <a:moveTo>
                    <a:pt x="0" y="362204"/>
                  </a:moveTo>
                  <a:lnTo>
                    <a:pt x="9606534" y="0"/>
                  </a:lnTo>
                  <a:lnTo>
                    <a:pt x="24384000" y="362204"/>
                  </a:lnTo>
                  <a:close/>
                </a:path>
              </a:pathLst>
            </a:custGeom>
            <a:solidFill>
              <a:srgbClr val="FFFFFF">
                <a:alpha val="19608"/>
              </a:srgbClr>
            </a:solidFill>
          </p:spPr>
          <p:txBody>
            <a:bodyPr/>
            <a:lstStyle/>
            <a:p>
              <a:endParaRPr lang="en-US"/>
            </a:p>
          </p:txBody>
        </p:sp>
      </p:grpSp>
      <p:pic>
        <p:nvPicPr>
          <p:cNvPr id="22" name="Picture 22"/>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110" y="6387475"/>
            <a:ext cx="2514600" cy="490308"/>
          </a:xfrm>
          <a:prstGeom prst="rect">
            <a:avLst/>
          </a:prstGeom>
        </p:spPr>
      </p:pic>
      <p:sp>
        <p:nvSpPr>
          <p:cNvPr id="29" name="TextBox 29"/>
          <p:cNvSpPr txBox="1"/>
          <p:nvPr/>
        </p:nvSpPr>
        <p:spPr>
          <a:xfrm>
            <a:off x="516340" y="304481"/>
            <a:ext cx="6226825" cy="615553"/>
          </a:xfrm>
          <a:prstGeom prst="rect">
            <a:avLst/>
          </a:prstGeom>
        </p:spPr>
        <p:txBody>
          <a:bodyPr lIns="0" tIns="0" rIns="0" bIns="0" rtlCol="0" anchor="t">
            <a:spAutoFit/>
          </a:bodyPr>
          <a:lstStyle/>
          <a:p>
            <a:pPr>
              <a:lnSpc>
                <a:spcPts val="4752"/>
              </a:lnSpc>
            </a:pPr>
            <a:r>
              <a:rPr lang="en-US" sz="4400" spc="-175" dirty="0">
                <a:latin typeface="Open Sans Bold"/>
              </a:rPr>
              <a:t>Research Gap</a:t>
            </a:r>
          </a:p>
        </p:txBody>
      </p:sp>
      <p:grpSp>
        <p:nvGrpSpPr>
          <p:cNvPr id="26" name="Group 25">
            <a:extLst>
              <a:ext uri="{FF2B5EF4-FFF2-40B4-BE49-F238E27FC236}">
                <a16:creationId xmlns:a16="http://schemas.microsoft.com/office/drawing/2014/main" id="{E8CFD20F-83F9-D6CC-F921-C6623FCF6322}"/>
              </a:ext>
            </a:extLst>
          </p:cNvPr>
          <p:cNvGrpSpPr>
            <a:grpSpLocks/>
          </p:cNvGrpSpPr>
          <p:nvPr/>
        </p:nvGrpSpPr>
        <p:grpSpPr>
          <a:xfrm>
            <a:off x="3952155" y="2765704"/>
            <a:ext cx="5698261" cy="2865469"/>
            <a:chOff x="4025163" y="3505200"/>
            <a:chExt cx="5698261" cy="2865469"/>
          </a:xfrm>
        </p:grpSpPr>
        <p:pic>
          <p:nvPicPr>
            <p:cNvPr id="9" name="Picture 9"/>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038600" y="5828283"/>
              <a:ext cx="457200" cy="457200"/>
            </a:xfrm>
            <a:prstGeom prst="rect">
              <a:avLst/>
            </a:prstGeom>
          </p:spPr>
        </p:pic>
        <p:pic>
          <p:nvPicPr>
            <p:cNvPr id="13" name="Picture 1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9228168" y="5034830"/>
              <a:ext cx="457200" cy="457200"/>
            </a:xfrm>
            <a:prstGeom prst="rect">
              <a:avLst/>
            </a:prstGeom>
          </p:spPr>
        </p:pic>
        <p:pic>
          <p:nvPicPr>
            <p:cNvPr id="17" name="Picture 1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266224" y="5878809"/>
              <a:ext cx="457200" cy="457200"/>
            </a:xfrm>
            <a:prstGeom prst="rect">
              <a:avLst/>
            </a:prstGeom>
          </p:spPr>
        </p:pic>
        <p:pic>
          <p:nvPicPr>
            <p:cNvPr id="24" name="Picture 24"/>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031630" y="4267447"/>
              <a:ext cx="457200" cy="457200"/>
            </a:xfrm>
            <a:prstGeom prst="rect">
              <a:avLst/>
            </a:prstGeom>
          </p:spPr>
        </p:pic>
        <p:pic>
          <p:nvPicPr>
            <p:cNvPr id="37" name="Picture 24">
              <a:extLst>
                <a:ext uri="{FF2B5EF4-FFF2-40B4-BE49-F238E27FC236}">
                  <a16:creationId xmlns:a16="http://schemas.microsoft.com/office/drawing/2014/main" id="{C6121169-59F2-5809-E8FE-F8B6F1597C9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025163" y="3525276"/>
              <a:ext cx="457200" cy="457200"/>
            </a:xfrm>
            <a:prstGeom prst="rect">
              <a:avLst/>
            </a:prstGeom>
          </p:spPr>
        </p:pic>
        <p:pic>
          <p:nvPicPr>
            <p:cNvPr id="2" name="Picture 12">
              <a:extLst>
                <a:ext uri="{FF2B5EF4-FFF2-40B4-BE49-F238E27FC236}">
                  <a16:creationId xmlns:a16="http://schemas.microsoft.com/office/drawing/2014/main" id="{A1D16050-9023-889A-1BFB-6763344B0DC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825127" y="3505200"/>
              <a:ext cx="457200" cy="457200"/>
            </a:xfrm>
            <a:prstGeom prst="rect">
              <a:avLst/>
            </a:prstGeom>
          </p:spPr>
        </p:pic>
        <p:pic>
          <p:nvPicPr>
            <p:cNvPr id="3" name="Picture 12">
              <a:extLst>
                <a:ext uri="{FF2B5EF4-FFF2-40B4-BE49-F238E27FC236}">
                  <a16:creationId xmlns:a16="http://schemas.microsoft.com/office/drawing/2014/main" id="{47DB8FD9-6257-C168-25F6-DC55E0F7E0C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867400" y="4305455"/>
              <a:ext cx="457200" cy="457200"/>
            </a:xfrm>
            <a:prstGeom prst="rect">
              <a:avLst/>
            </a:prstGeom>
          </p:spPr>
        </p:pic>
        <p:pic>
          <p:nvPicPr>
            <p:cNvPr id="5" name="Picture 12">
              <a:extLst>
                <a:ext uri="{FF2B5EF4-FFF2-40B4-BE49-F238E27FC236}">
                  <a16:creationId xmlns:a16="http://schemas.microsoft.com/office/drawing/2014/main" id="{E93AC31F-1161-A8CF-7D30-D7C047FC92B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867400" y="5039527"/>
              <a:ext cx="457200" cy="457200"/>
            </a:xfrm>
            <a:prstGeom prst="rect">
              <a:avLst/>
            </a:prstGeom>
          </p:spPr>
        </p:pic>
        <p:pic>
          <p:nvPicPr>
            <p:cNvPr id="6" name="Picture 12">
              <a:extLst>
                <a:ext uri="{FF2B5EF4-FFF2-40B4-BE49-F238E27FC236}">
                  <a16:creationId xmlns:a16="http://schemas.microsoft.com/office/drawing/2014/main" id="{C7819BA9-A711-ED35-8231-77931EC69D6D}"/>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228168" y="3525276"/>
              <a:ext cx="457200" cy="457200"/>
            </a:xfrm>
            <a:prstGeom prst="rect">
              <a:avLst/>
            </a:prstGeom>
          </p:spPr>
        </p:pic>
        <p:pic>
          <p:nvPicPr>
            <p:cNvPr id="10" name="Picture 12">
              <a:extLst>
                <a:ext uri="{FF2B5EF4-FFF2-40B4-BE49-F238E27FC236}">
                  <a16:creationId xmlns:a16="http://schemas.microsoft.com/office/drawing/2014/main" id="{D019D74B-5E89-4F26-7D6E-447A6BBAFD8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265972" y="4253564"/>
              <a:ext cx="457200" cy="457200"/>
            </a:xfrm>
            <a:prstGeom prst="rect">
              <a:avLst/>
            </a:prstGeom>
          </p:spPr>
        </p:pic>
        <p:pic>
          <p:nvPicPr>
            <p:cNvPr id="11" name="Picture 12">
              <a:extLst>
                <a:ext uri="{FF2B5EF4-FFF2-40B4-BE49-F238E27FC236}">
                  <a16:creationId xmlns:a16="http://schemas.microsoft.com/office/drawing/2014/main" id="{28BA1FA5-EB0B-962A-D519-3679329CC0F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828522" y="5866291"/>
              <a:ext cx="457200" cy="457200"/>
            </a:xfrm>
            <a:prstGeom prst="rect">
              <a:avLst/>
            </a:prstGeom>
          </p:spPr>
        </p:pic>
        <p:pic>
          <p:nvPicPr>
            <p:cNvPr id="14" name="Picture 12">
              <a:extLst>
                <a:ext uri="{FF2B5EF4-FFF2-40B4-BE49-F238E27FC236}">
                  <a16:creationId xmlns:a16="http://schemas.microsoft.com/office/drawing/2014/main" id="{4ADD8B35-3C53-B5D9-371A-0B3A33ED0A0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700443" y="5913469"/>
              <a:ext cx="457200" cy="457200"/>
            </a:xfrm>
            <a:prstGeom prst="rect">
              <a:avLst/>
            </a:prstGeom>
          </p:spPr>
        </p:pic>
        <p:pic>
          <p:nvPicPr>
            <p:cNvPr id="15" name="Picture 24">
              <a:extLst>
                <a:ext uri="{FF2B5EF4-FFF2-40B4-BE49-F238E27FC236}">
                  <a16:creationId xmlns:a16="http://schemas.microsoft.com/office/drawing/2014/main" id="{A2CC6CB2-D02C-E079-17A6-03E9E2B4D3D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031630" y="5092796"/>
              <a:ext cx="457200" cy="457200"/>
            </a:xfrm>
            <a:prstGeom prst="rect">
              <a:avLst/>
            </a:prstGeom>
          </p:spPr>
        </p:pic>
        <p:pic>
          <p:nvPicPr>
            <p:cNvPr id="16" name="Picture 24">
              <a:extLst>
                <a:ext uri="{FF2B5EF4-FFF2-40B4-BE49-F238E27FC236}">
                  <a16:creationId xmlns:a16="http://schemas.microsoft.com/office/drawing/2014/main" id="{98285BB6-EA76-8CE5-4149-345716EC047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625091" y="3526210"/>
              <a:ext cx="457200" cy="457200"/>
            </a:xfrm>
            <a:prstGeom prst="rect">
              <a:avLst/>
            </a:prstGeom>
          </p:spPr>
        </p:pic>
        <p:pic>
          <p:nvPicPr>
            <p:cNvPr id="18" name="Picture 24">
              <a:extLst>
                <a:ext uri="{FF2B5EF4-FFF2-40B4-BE49-F238E27FC236}">
                  <a16:creationId xmlns:a16="http://schemas.microsoft.com/office/drawing/2014/main" id="{47D56486-9D46-F91C-1D0E-A6F42C75651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625091" y="5039527"/>
              <a:ext cx="457200" cy="457200"/>
            </a:xfrm>
            <a:prstGeom prst="rect">
              <a:avLst/>
            </a:prstGeom>
          </p:spPr>
        </p:pic>
        <p:pic>
          <p:nvPicPr>
            <p:cNvPr id="25" name="Picture 24">
              <a:extLst>
                <a:ext uri="{FF2B5EF4-FFF2-40B4-BE49-F238E27FC236}">
                  <a16:creationId xmlns:a16="http://schemas.microsoft.com/office/drawing/2014/main" id="{2DD76C1F-7439-7335-3FA6-AA8ECD935130}"/>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625091" y="4317147"/>
              <a:ext cx="457200" cy="457200"/>
            </a:xfrm>
            <a:prstGeom prst="rect">
              <a:avLst/>
            </a:prstGeom>
          </p:spPr>
        </p:pic>
      </p:grpSp>
      <p:sp>
        <p:nvSpPr>
          <p:cNvPr id="12" name="TextBox 22">
            <a:extLst>
              <a:ext uri="{FF2B5EF4-FFF2-40B4-BE49-F238E27FC236}">
                <a16:creationId xmlns:a16="http://schemas.microsoft.com/office/drawing/2014/main" id="{2BD0A2BB-C4C2-8A54-9324-E40D9CC268A3}"/>
              </a:ext>
            </a:extLst>
          </p:cNvPr>
          <p:cNvSpPr txBox="1"/>
          <p:nvPr/>
        </p:nvSpPr>
        <p:spPr>
          <a:xfrm>
            <a:off x="3200400" y="6500594"/>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84051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4D0062-DC11-4CD2-AFC5-14E50B55C041}"/>
              </a:ext>
            </a:extLst>
          </p:cNvPr>
          <p:cNvSpPr txBox="1"/>
          <p:nvPr/>
        </p:nvSpPr>
        <p:spPr>
          <a:xfrm>
            <a:off x="640080" y="1219200"/>
            <a:ext cx="4368602" cy="106301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dirty="0">
                <a:latin typeface="Open Sans Bold" panose="020B0806030504020204" pitchFamily="34" charset="0"/>
                <a:ea typeface="Open Sans Bold" panose="020B0806030504020204" pitchFamily="34" charset="0"/>
                <a:cs typeface="Open Sans Bold" panose="020B0806030504020204" pitchFamily="34" charset="0"/>
              </a:rPr>
              <a:t>Objectives</a:t>
            </a:r>
          </a:p>
        </p:txBody>
      </p:sp>
      <p:sp>
        <p:nvSpPr>
          <p:cNvPr id="4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29F082F-345B-185E-3BA8-F9FE0F05CAFF}"/>
              </a:ext>
            </a:extLst>
          </p:cNvPr>
          <p:cNvSpPr txBox="1"/>
          <p:nvPr/>
        </p:nvSpPr>
        <p:spPr>
          <a:xfrm>
            <a:off x="228600" y="2915457"/>
            <a:ext cx="5684520" cy="3320668"/>
          </a:xfrm>
          <a:prstGeom prst="rect">
            <a:avLst/>
          </a:prstGeom>
        </p:spPr>
        <p:txBody>
          <a:bodyPr vert="horz" lIns="91440" tIns="45720" rIns="91440" bIns="45720" rtlCol="0">
            <a:normAutofit/>
          </a:bodyPr>
          <a:lstStyle/>
          <a:p>
            <a:pPr marL="228600" lvl="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create a supportive voice bot which facilitates  learning in multilingual language.</a:t>
            </a:r>
          </a:p>
          <a:p>
            <a:pPr marL="228600" lvl="0" indent="-342900">
              <a:lnSpc>
                <a:spcPct val="90000"/>
              </a:lnSpc>
              <a:spcAft>
                <a:spcPts val="600"/>
              </a:spcAf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286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facilitate the accessibility mode for improving vision in the system.</a:t>
            </a:r>
          </a:p>
          <a:p>
            <a:pPr marL="228600" indent="-342900">
              <a:lnSpc>
                <a:spcPct val="90000"/>
              </a:lnSpc>
              <a:spcAft>
                <a:spcPts val="600"/>
              </a:spcAf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28600" indent="-342900">
              <a:lnSpc>
                <a:spcPct val="90000"/>
              </a:lnSpc>
              <a:spcAft>
                <a:spcPts val="6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providing relevant information and feedback on specific topics.</a:t>
            </a:r>
          </a:p>
        </p:txBody>
      </p:sp>
      <p:pic>
        <p:nvPicPr>
          <p:cNvPr id="17" name="Picture 16" descr="A picture containing person, outdoor, sport, group&#10;&#10;Description automatically generated">
            <a:extLst>
              <a:ext uri="{FF2B5EF4-FFF2-40B4-BE49-F238E27FC236}">
                <a16:creationId xmlns:a16="http://schemas.microsoft.com/office/drawing/2014/main" id="{3D4B96CD-29A7-E3B6-45E7-4512AC4F8A4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
          <a:stretch/>
        </p:blipFill>
        <p:spPr>
          <a:xfrm>
            <a:off x="6019800" y="-5080"/>
            <a:ext cx="6400800" cy="686308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22">
            <a:extLst>
              <a:ext uri="{FF2B5EF4-FFF2-40B4-BE49-F238E27FC236}">
                <a16:creationId xmlns:a16="http://schemas.microsoft.com/office/drawing/2014/main" id="{1B267E89-BF3C-4777-63DA-0FC602A3277A}"/>
              </a:ext>
            </a:extLst>
          </p:cNvPr>
          <p:cNvSpPr txBox="1"/>
          <p:nvPr/>
        </p:nvSpPr>
        <p:spPr>
          <a:xfrm>
            <a:off x="0" y="6500594"/>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59403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4B53-9A30-0E28-3944-CD1257CA9CAA}"/>
              </a:ext>
            </a:extLst>
          </p:cNvPr>
          <p:cNvSpPr>
            <a:spLocks noGrp="1"/>
          </p:cNvSpPr>
          <p:nvPr>
            <p:ph type="title"/>
          </p:nvPr>
        </p:nvSpPr>
        <p:spPr>
          <a:xfrm>
            <a:off x="497840" y="24062"/>
            <a:ext cx="11684000" cy="792162"/>
          </a:xfrm>
        </p:spPr>
        <p:txBody>
          <a:bodyPr>
            <a:normAutofit fontScale="90000"/>
          </a:bodyPr>
          <a:lstStyle/>
          <a:p>
            <a:br>
              <a:rPr lang="en-US" sz="4400" spc="-263" dirty="0">
                <a:solidFill>
                  <a:srgbClr val="00194C"/>
                </a:solidFill>
                <a:latin typeface="Open Sans Bold"/>
              </a:rPr>
            </a:br>
            <a:endParaRPr lang="en-US" dirty="0"/>
          </a:p>
        </p:txBody>
      </p:sp>
      <p:sp>
        <p:nvSpPr>
          <p:cNvPr id="6" name="TextBox 11">
            <a:extLst>
              <a:ext uri="{FF2B5EF4-FFF2-40B4-BE49-F238E27FC236}">
                <a16:creationId xmlns:a16="http://schemas.microsoft.com/office/drawing/2014/main" id="{B07F5364-1458-F3AF-61C0-B17AC88126E2}"/>
              </a:ext>
            </a:extLst>
          </p:cNvPr>
          <p:cNvSpPr txBox="1"/>
          <p:nvPr/>
        </p:nvSpPr>
        <p:spPr>
          <a:xfrm>
            <a:off x="2875280" y="104981"/>
            <a:ext cx="6441439" cy="848437"/>
          </a:xfrm>
          <a:prstGeom prst="rect">
            <a:avLst/>
          </a:prstGeom>
        </p:spPr>
        <p:txBody>
          <a:bodyPr wrap="square" lIns="0" tIns="0" rIns="0" bIns="0" rtlCol="0" anchor="t">
            <a:spAutoFit/>
          </a:bodyPr>
          <a:lstStyle/>
          <a:p>
            <a:pPr algn="ctr">
              <a:lnSpc>
                <a:spcPts val="7128"/>
              </a:lnSpc>
            </a:pPr>
            <a:r>
              <a:rPr lang="en-US" sz="5000" spc="-263" dirty="0">
                <a:latin typeface="Open Sans Bold"/>
              </a:rPr>
              <a:t>Methodology</a:t>
            </a:r>
          </a:p>
        </p:txBody>
      </p:sp>
      <p:pic>
        <p:nvPicPr>
          <p:cNvPr id="8" name="Picture 7" descr="Diagram&#10;&#10;Description automatically generated">
            <a:extLst>
              <a:ext uri="{FF2B5EF4-FFF2-40B4-BE49-F238E27FC236}">
                <a16:creationId xmlns:a16="http://schemas.microsoft.com/office/drawing/2014/main" id="{D6AFE2A4-4547-2FDE-6702-635EE3FA68D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2000" y="1090612"/>
            <a:ext cx="10668000" cy="4676775"/>
          </a:xfrm>
          <a:prstGeom prst="rect">
            <a:avLst/>
          </a:prstGeom>
        </p:spPr>
      </p:pic>
      <p:sp>
        <p:nvSpPr>
          <p:cNvPr id="3" name="TextBox 22">
            <a:extLst>
              <a:ext uri="{FF2B5EF4-FFF2-40B4-BE49-F238E27FC236}">
                <a16:creationId xmlns:a16="http://schemas.microsoft.com/office/drawing/2014/main" id="{3F4EE305-D119-2302-5F4D-63062D6CB0ED}"/>
              </a:ext>
            </a:extLst>
          </p:cNvPr>
          <p:cNvSpPr txBox="1"/>
          <p:nvPr/>
        </p:nvSpPr>
        <p:spPr>
          <a:xfrm>
            <a:off x="3200400" y="6500594"/>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26930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8">
            <a:extLst>
              <a:ext uri="{FF2B5EF4-FFF2-40B4-BE49-F238E27FC236}">
                <a16:creationId xmlns:a16="http://schemas.microsoft.com/office/drawing/2014/main" id="{53039D13-C0A8-0967-8439-78EF847282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065" y="623275"/>
            <a:ext cx="2287802" cy="2644859"/>
          </a:xfrm>
          <a:prstGeom prst="rect">
            <a:avLst/>
          </a:prstGeom>
        </p:spPr>
      </p:pic>
      <p:pic>
        <p:nvPicPr>
          <p:cNvPr id="5" name="Picture 4" descr="A blue background with white text&#10;&#10;Description automatically generated with low confidence">
            <a:extLst>
              <a:ext uri="{FF2B5EF4-FFF2-40B4-BE49-F238E27FC236}">
                <a16:creationId xmlns:a16="http://schemas.microsoft.com/office/drawing/2014/main" id="{C12DEC16-05F6-D048-F7B4-0A4724DBA2D9}"/>
              </a:ext>
            </a:extLst>
          </p:cNvPr>
          <p:cNvPicPr>
            <a:picLocks noChangeAspect="1"/>
          </p:cNvPicPr>
          <p:nvPr/>
        </p:nvPicPr>
        <p:blipFill>
          <a:blip r:embed="rId3" cstate="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03297" y="3586297"/>
            <a:ext cx="5135652" cy="2644860"/>
          </a:xfrm>
          <a:prstGeom prst="rect">
            <a:avLst/>
          </a:prstGeom>
        </p:spPr>
      </p:pic>
      <p:sp>
        <p:nvSpPr>
          <p:cNvPr id="15" name="Right Triangle 1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ADE422-E9C3-BB41-1600-CF871BED1E76}"/>
              </a:ext>
            </a:extLst>
          </p:cNvPr>
          <p:cNvSpPr txBox="1"/>
          <p:nvPr/>
        </p:nvSpPr>
        <p:spPr>
          <a:xfrm>
            <a:off x="6889833" y="1188637"/>
            <a:ext cx="4218138" cy="159722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spc="-175">
                <a:latin typeface="+mj-lt"/>
                <a:ea typeface="+mj-ea"/>
                <a:cs typeface="+mj-cs"/>
              </a:rPr>
              <a:t>Tools and Technologies</a:t>
            </a:r>
            <a:endParaRPr lang="en-US" sz="5400" spc="-175" dirty="0">
              <a:latin typeface="+mj-lt"/>
              <a:ea typeface="+mj-ea"/>
              <a:cs typeface="+mj-cs"/>
            </a:endParaRPr>
          </a:p>
        </p:txBody>
      </p:sp>
      <p:pic>
        <p:nvPicPr>
          <p:cNvPr id="2" name="Picture 1" descr="Logo&#10;&#10;Description automatically generated">
            <a:extLst>
              <a:ext uri="{FF2B5EF4-FFF2-40B4-BE49-F238E27FC236}">
                <a16:creationId xmlns:a16="http://schemas.microsoft.com/office/drawing/2014/main" id="{3D192D27-9866-AC61-EA46-A18A11E91F35}"/>
              </a:ext>
            </a:extLst>
          </p:cNvPr>
          <p:cNvPicPr>
            <a:picLocks noChangeAspect="1"/>
          </p:cNvPicPr>
          <p:nvPr/>
        </p:nvPicPr>
        <p:blipFill>
          <a:blip r:embed="rId5" cstate="screen">
            <a:extLst>
              <a:ext uri="{28A0092B-C50C-407E-A947-70E740481C1C}">
                <a14:useLocalDpi xmlns:a14="http://schemas.microsoft.com/office/drawing/2010/main"/>
              </a:ext>
              <a:ext uri="{837473B0-CC2E-450A-ABE3-18F120FF3D39}">
                <a1611:picAttrSrcUrl xmlns:a1611="http://schemas.microsoft.com/office/drawing/2016/11/main" r:id="rId6"/>
              </a:ext>
            </a:extLst>
          </a:blip>
          <a:stretch>
            <a:fillRect/>
          </a:stretch>
        </p:blipFill>
        <p:spPr>
          <a:xfrm>
            <a:off x="3431990" y="1199130"/>
            <a:ext cx="2488580" cy="1493148"/>
          </a:xfrm>
          <a:prstGeom prst="rect">
            <a:avLst/>
          </a:prstGeom>
        </p:spPr>
      </p:pic>
      <p:sp>
        <p:nvSpPr>
          <p:cNvPr id="4" name="TextBox 3">
            <a:extLst>
              <a:ext uri="{FF2B5EF4-FFF2-40B4-BE49-F238E27FC236}">
                <a16:creationId xmlns:a16="http://schemas.microsoft.com/office/drawing/2014/main" id="{0D1359EC-3142-54B0-4645-3BDAFEAA5E4E}"/>
              </a:ext>
            </a:extLst>
          </p:cNvPr>
          <p:cNvSpPr txBox="1"/>
          <p:nvPr/>
        </p:nvSpPr>
        <p:spPr>
          <a:xfrm>
            <a:off x="6889832" y="2998278"/>
            <a:ext cx="3684551" cy="1893762"/>
          </a:xfrm>
          <a:prstGeom prst="rect">
            <a:avLst/>
          </a:prstGeom>
        </p:spPr>
        <p:txBody>
          <a:bodyPr vert="horz" lIns="91440" tIns="45720" rIns="91440" bIns="45720" rtlCol="0" anchor="t">
            <a:normAutofit/>
          </a:bodyPr>
          <a:lstStyle/>
          <a:p>
            <a:pPr marL="514350" indent="-228600">
              <a:lnSpc>
                <a:spcPct val="90000"/>
              </a:lnSpc>
              <a:spcAft>
                <a:spcPts val="600"/>
              </a:spcAft>
              <a:buFont typeface="Arial" panose="020B0604020202020204" pitchFamily="34" charset="0"/>
              <a:buChar char="•"/>
            </a:pPr>
            <a:r>
              <a:rPr lang="en-US" sz="2000" dirty="0"/>
              <a:t>Vs code </a:t>
            </a:r>
          </a:p>
          <a:p>
            <a:pPr marL="514350" indent="-228600">
              <a:lnSpc>
                <a:spcPct val="90000"/>
              </a:lnSpc>
              <a:spcAft>
                <a:spcPts val="600"/>
              </a:spcAft>
              <a:buFont typeface="Arial" panose="020B0604020202020204" pitchFamily="34" charset="0"/>
              <a:buChar char="•"/>
            </a:pPr>
            <a:r>
              <a:rPr lang="en-US" sz="2000"/>
              <a:t>Natural </a:t>
            </a:r>
            <a:r>
              <a:rPr lang="en-US" sz="2000" dirty="0"/>
              <a:t>Language Processing</a:t>
            </a:r>
          </a:p>
          <a:p>
            <a:pPr marL="514350" indent="-228600">
              <a:lnSpc>
                <a:spcPct val="90000"/>
              </a:lnSpc>
              <a:spcAft>
                <a:spcPts val="600"/>
              </a:spcAft>
              <a:buFont typeface="Arial" panose="020B0604020202020204" pitchFamily="34" charset="0"/>
              <a:buChar char="•"/>
            </a:pPr>
            <a:r>
              <a:rPr lang="en-US" sz="2000" dirty="0"/>
              <a:t>Dialog Flow</a:t>
            </a:r>
          </a:p>
          <a:p>
            <a:pPr marL="514350" indent="-228600">
              <a:lnSpc>
                <a:spcPct val="90000"/>
              </a:lnSpc>
              <a:spcAft>
                <a:spcPts val="600"/>
              </a:spcAft>
              <a:buFont typeface="Arial" panose="020B0604020202020204" pitchFamily="34" charset="0"/>
              <a:buChar char="•"/>
            </a:pPr>
            <a:r>
              <a:rPr lang="en-US" sz="2000" dirty="0"/>
              <a:t>React Native</a:t>
            </a:r>
          </a:p>
          <a:p>
            <a:pPr marL="57150" indent="-228600">
              <a:lnSpc>
                <a:spcPct val="90000"/>
              </a:lnSpc>
              <a:spcAft>
                <a:spcPts val="600"/>
              </a:spcAft>
              <a:buFont typeface="Arial" panose="020B0604020202020204" pitchFamily="34" charset="0"/>
              <a:buChar char="•"/>
            </a:pPr>
            <a:endParaRPr lang="en-US" sz="2000" dirty="0"/>
          </a:p>
        </p:txBody>
      </p:sp>
      <p:sp>
        <p:nvSpPr>
          <p:cNvPr id="3" name="TextBox 22">
            <a:extLst>
              <a:ext uri="{FF2B5EF4-FFF2-40B4-BE49-F238E27FC236}">
                <a16:creationId xmlns:a16="http://schemas.microsoft.com/office/drawing/2014/main" id="{720F1BEE-A67F-EDD5-FBFB-45FC33B3D69A}"/>
              </a:ext>
            </a:extLst>
          </p:cNvPr>
          <p:cNvSpPr txBox="1"/>
          <p:nvPr/>
        </p:nvSpPr>
        <p:spPr>
          <a:xfrm>
            <a:off x="3200400" y="6500594"/>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13954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8288E7-C42D-CA23-9FF9-6861DC06977D}"/>
              </a:ext>
            </a:extLst>
          </p:cNvPr>
          <p:cNvSpPr>
            <a:spLocks noGrp="1"/>
          </p:cNvSpPr>
          <p:nvPr>
            <p:ph type="dt" sz="half" idx="10"/>
          </p:nvPr>
        </p:nvSpPr>
        <p:spPr/>
        <p:txBody>
          <a:bodyPr/>
          <a:lstStyle/>
          <a:p>
            <a:fld id="{E201695C-46EE-45F7-9E39-D3A734740A9D}" type="datetime1">
              <a:rPr lang="en-US" smtClean="0"/>
              <a:t>11/6/2023</a:t>
            </a:fld>
            <a:endParaRPr lang="en-US" dirty="0"/>
          </a:p>
        </p:txBody>
      </p:sp>
      <p:sp>
        <p:nvSpPr>
          <p:cNvPr id="4" name="TextBox 18">
            <a:extLst>
              <a:ext uri="{FF2B5EF4-FFF2-40B4-BE49-F238E27FC236}">
                <a16:creationId xmlns:a16="http://schemas.microsoft.com/office/drawing/2014/main" id="{E2C19F33-2F3D-BCF4-73FC-471F9E580822}"/>
              </a:ext>
            </a:extLst>
          </p:cNvPr>
          <p:cNvSpPr txBox="1"/>
          <p:nvPr/>
        </p:nvSpPr>
        <p:spPr>
          <a:xfrm>
            <a:off x="684016" y="410259"/>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5" name="TextBox 4">
            <a:extLst>
              <a:ext uri="{FF2B5EF4-FFF2-40B4-BE49-F238E27FC236}">
                <a16:creationId xmlns:a16="http://schemas.microsoft.com/office/drawing/2014/main" id="{1488EDD4-0490-243A-D647-86D3C2C2D7CB}"/>
              </a:ext>
            </a:extLst>
          </p:cNvPr>
          <p:cNvSpPr txBox="1"/>
          <p:nvPr/>
        </p:nvSpPr>
        <p:spPr>
          <a:xfrm>
            <a:off x="928395" y="1295400"/>
            <a:ext cx="7315200" cy="461665"/>
          </a:xfrm>
          <a:prstGeom prst="rect">
            <a:avLst/>
          </a:prstGeom>
          <a:noFill/>
        </p:spPr>
        <p:txBody>
          <a:bodyPr wrap="square" rtlCol="0">
            <a:spAutoFit/>
          </a:bodyPr>
          <a:lstStyle/>
          <a:p>
            <a:pPr lvl="0"/>
            <a:r>
              <a:rPr lang="en-US" sz="2400" b="1" dirty="0">
                <a:latin typeface="Times New Roman" panose="02020603050405020304" pitchFamily="18" charset="0"/>
                <a:cs typeface="Times New Roman" panose="02020603050405020304" pitchFamily="18" charset="0"/>
              </a:rPr>
              <a:t>Functional Requirements</a:t>
            </a:r>
          </a:p>
        </p:txBody>
      </p:sp>
      <p:sp>
        <p:nvSpPr>
          <p:cNvPr id="7" name="TextBox 6">
            <a:extLst>
              <a:ext uri="{FF2B5EF4-FFF2-40B4-BE49-F238E27FC236}">
                <a16:creationId xmlns:a16="http://schemas.microsoft.com/office/drawing/2014/main" id="{60427E57-89BB-190C-9110-C909894C4328}"/>
              </a:ext>
            </a:extLst>
          </p:cNvPr>
          <p:cNvSpPr txBox="1"/>
          <p:nvPr/>
        </p:nvSpPr>
        <p:spPr>
          <a:xfrm>
            <a:off x="895738" y="1850667"/>
            <a:ext cx="10501480" cy="3330502"/>
          </a:xfrm>
          <a:prstGeom prst="rect">
            <a:avLst/>
          </a:prstGeom>
          <a:noFill/>
        </p:spPr>
        <p:txBody>
          <a:bodyPr wrap="square" rtlCol="0">
            <a:spAutoFit/>
          </a:bodyPr>
          <a:lstStyle/>
          <a:p>
            <a:pPr marL="342900" lvl="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Multilingual support: The voice bot should be able to support multiple languages, to cater to students from diverse backgrounds. So, need to develop a voice bot into 3 languages: Sinhala, English and Tamil. </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Curriculum integration: The voice bot should be able to integrate with the curriculum, providing relevant information and feedback on specific topics.</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Accessibility mode: Add accessibility mode for mobile application, such as High Contrast Mode, Text-to-Speech mode, magnified mode.</a:t>
            </a:r>
            <a:endParaRPr lang="en-US" sz="2000" dirty="0"/>
          </a:p>
        </p:txBody>
      </p:sp>
      <p:pic>
        <p:nvPicPr>
          <p:cNvPr id="8" name="Picture 7" descr="Diagram&#10;&#10;Description automatically generated">
            <a:extLst>
              <a:ext uri="{FF2B5EF4-FFF2-40B4-BE49-F238E27FC236}">
                <a16:creationId xmlns:a16="http://schemas.microsoft.com/office/drawing/2014/main" id="{8091F6DD-BBC4-F669-8018-AB8E390A40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20200" y="4937813"/>
            <a:ext cx="2680594" cy="1509928"/>
          </a:xfrm>
          <a:prstGeom prst="rect">
            <a:avLst/>
          </a:prstGeom>
        </p:spPr>
      </p:pic>
      <p:sp>
        <p:nvSpPr>
          <p:cNvPr id="6" name="TextBox 22">
            <a:extLst>
              <a:ext uri="{FF2B5EF4-FFF2-40B4-BE49-F238E27FC236}">
                <a16:creationId xmlns:a16="http://schemas.microsoft.com/office/drawing/2014/main" id="{AA57C831-CC52-308A-94FD-3A22D385B08C}"/>
              </a:ext>
            </a:extLst>
          </p:cNvPr>
          <p:cNvSpPr txBox="1"/>
          <p:nvPr/>
        </p:nvSpPr>
        <p:spPr>
          <a:xfrm>
            <a:off x="3200400" y="6500594"/>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31791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8">
            <a:extLst>
              <a:ext uri="{FF2B5EF4-FFF2-40B4-BE49-F238E27FC236}">
                <a16:creationId xmlns:a16="http://schemas.microsoft.com/office/drawing/2014/main" id="{E2C19F33-2F3D-BCF4-73FC-471F9E580822}"/>
              </a:ext>
            </a:extLst>
          </p:cNvPr>
          <p:cNvSpPr txBox="1"/>
          <p:nvPr/>
        </p:nvSpPr>
        <p:spPr>
          <a:xfrm>
            <a:off x="684016" y="410259"/>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5" name="TextBox 4">
            <a:extLst>
              <a:ext uri="{FF2B5EF4-FFF2-40B4-BE49-F238E27FC236}">
                <a16:creationId xmlns:a16="http://schemas.microsoft.com/office/drawing/2014/main" id="{1488EDD4-0490-243A-D647-86D3C2C2D7CB}"/>
              </a:ext>
            </a:extLst>
          </p:cNvPr>
          <p:cNvSpPr txBox="1"/>
          <p:nvPr/>
        </p:nvSpPr>
        <p:spPr>
          <a:xfrm>
            <a:off x="895738" y="1389002"/>
            <a:ext cx="7315200" cy="461665"/>
          </a:xfrm>
          <a:prstGeom prst="rect">
            <a:avLst/>
          </a:prstGeom>
          <a:noFill/>
        </p:spPr>
        <p:txBody>
          <a:bodyPr wrap="square" rtlCol="0">
            <a:spAutoFit/>
          </a:bodyPr>
          <a:lstStyle/>
          <a:p>
            <a:pPr lvl="0"/>
            <a:r>
              <a:rPr lang="en-US" sz="2400" b="1" dirty="0">
                <a:latin typeface="Times New Roman" panose="02020603050405020304" pitchFamily="18" charset="0"/>
                <a:cs typeface="Times New Roman" panose="02020603050405020304" pitchFamily="18" charset="0"/>
              </a:rPr>
              <a:t>Non - Functional Requirements</a:t>
            </a:r>
          </a:p>
        </p:txBody>
      </p:sp>
      <p:sp>
        <p:nvSpPr>
          <p:cNvPr id="7" name="TextBox 6">
            <a:extLst>
              <a:ext uri="{FF2B5EF4-FFF2-40B4-BE49-F238E27FC236}">
                <a16:creationId xmlns:a16="http://schemas.microsoft.com/office/drawing/2014/main" id="{60427E57-89BB-190C-9110-C909894C4328}"/>
              </a:ext>
            </a:extLst>
          </p:cNvPr>
          <p:cNvSpPr txBox="1"/>
          <p:nvPr/>
        </p:nvSpPr>
        <p:spPr>
          <a:xfrm>
            <a:off x="699567" y="2127906"/>
            <a:ext cx="10229462" cy="3170099"/>
          </a:xfrm>
          <a:prstGeom prst="rect">
            <a:avLst/>
          </a:prstGeom>
          <a:noFill/>
        </p:spPr>
        <p:txBody>
          <a:bodyPr wrap="square" rtlCol="0">
            <a:spAutoFit/>
          </a:bodyPr>
          <a:lstStyle/>
          <a:p>
            <a:pPr marL="934974"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Accessibility : The voice bot should be accessible to visually impaired students with varying degrees of vision loss.</a:t>
            </a:r>
          </a:p>
          <a:p>
            <a:pPr marL="934974" indent="-285750" algn="l">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934974"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Accuracy: The voice bot should accurately understand and interpret student requests and respond appropriately.</a:t>
            </a:r>
          </a:p>
          <a:p>
            <a:pPr marL="934974" indent="-285750" algn="l">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934974"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Reliability : The voice bot should be reliable and available 24/7 to assist students.</a:t>
            </a:r>
          </a:p>
          <a:p>
            <a:pPr marL="934974" indent="-285750" algn="l">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a:p>
            <a:pPr marL="934974" indent="-285750"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Speed: The voice bot should respond quickly to student requests to provide timely assistance.</a:t>
            </a:r>
          </a:p>
        </p:txBody>
      </p:sp>
      <p:sp>
        <p:nvSpPr>
          <p:cNvPr id="2" name="TextBox 22">
            <a:extLst>
              <a:ext uri="{FF2B5EF4-FFF2-40B4-BE49-F238E27FC236}">
                <a16:creationId xmlns:a16="http://schemas.microsoft.com/office/drawing/2014/main" id="{B87B2C8D-1FDF-39A1-73E2-7E5B9742C139}"/>
              </a:ext>
            </a:extLst>
          </p:cNvPr>
          <p:cNvSpPr txBox="1"/>
          <p:nvPr/>
        </p:nvSpPr>
        <p:spPr>
          <a:xfrm>
            <a:off x="3200400" y="6500594"/>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68116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9B39-10FB-002C-7134-4E29571EDB52}"/>
              </a:ext>
            </a:extLst>
          </p:cNvPr>
          <p:cNvSpPr>
            <a:spLocks noGrp="1"/>
          </p:cNvSpPr>
          <p:nvPr>
            <p:ph type="title"/>
          </p:nvPr>
        </p:nvSpPr>
        <p:spPr/>
        <p:txBody>
          <a:bodyPr>
            <a:normAutofit/>
          </a:bodyPr>
          <a:lstStyle/>
          <a:p>
            <a:r>
              <a:rPr lang="en-US" sz="5000" spc="-236" dirty="0">
                <a:latin typeface="Open Sans Bold"/>
              </a:rPr>
              <a:t>References</a:t>
            </a:r>
            <a:endParaRPr lang="en-US" sz="5000" dirty="0"/>
          </a:p>
        </p:txBody>
      </p:sp>
      <p:sp>
        <p:nvSpPr>
          <p:cNvPr id="4" name="TextBox 3">
            <a:extLst>
              <a:ext uri="{FF2B5EF4-FFF2-40B4-BE49-F238E27FC236}">
                <a16:creationId xmlns:a16="http://schemas.microsoft.com/office/drawing/2014/main" id="{2F5FE6BD-D879-2CC1-555F-7F1EB9C3F8CA}"/>
              </a:ext>
            </a:extLst>
          </p:cNvPr>
          <p:cNvSpPr txBox="1"/>
          <p:nvPr/>
        </p:nvSpPr>
        <p:spPr>
          <a:xfrm>
            <a:off x="1143000" y="1447800"/>
            <a:ext cx="10515600" cy="5632311"/>
          </a:xfrm>
          <a:prstGeom prst="rect">
            <a:avLst/>
          </a:prstGeom>
          <a:noFill/>
        </p:spPr>
        <p:txBody>
          <a:bodyPr wrap="square" rtlCol="0">
            <a:spAutoFit/>
          </a:bodyPr>
          <a:lstStyle/>
          <a:p>
            <a:r>
              <a:rPr lang="en-US" dirty="0"/>
              <a:t>[1] "Customer Service Automation: Better CX thanks to AI Voice Bots. (2021).," Retrieved 18 October </a:t>
            </a:r>
          </a:p>
          <a:p>
            <a:r>
              <a:rPr lang="en-US" dirty="0"/>
              <a:t>2021,. [Online]. Available: https://talkie.ai/voice-ai-for-customer-service-automation/.</a:t>
            </a:r>
          </a:p>
          <a:p>
            <a:endParaRPr lang="en-US" dirty="0"/>
          </a:p>
          <a:p>
            <a:r>
              <a:rPr lang="en-US" dirty="0"/>
              <a:t>[2]https://www.researchgate.net/publication/322418348_NextGeneration_of_Virtual_Personal_Assistants_Microsoft_Cortana_Apple_Siri_Amazon_ </a:t>
            </a:r>
            <a:r>
              <a:rPr lang="en-US" dirty="0" err="1"/>
              <a:t>Alexa_and_Google_Home</a:t>
            </a:r>
            <a:r>
              <a:rPr lang="en-US" dirty="0"/>
              <a:t>, (2021). Retrieved 5 October 2021, from . </a:t>
            </a:r>
          </a:p>
          <a:p>
            <a:endParaRPr lang="en-US" dirty="0"/>
          </a:p>
          <a:p>
            <a:r>
              <a:rPr lang="en-US" dirty="0"/>
              <a:t>[3] S. V. A. Abhishek Joshi, PERSONALIZED DESKTOP APP BASED INTERACTIVE, Uttaranchal University, </a:t>
            </a:r>
          </a:p>
          <a:p>
            <a:r>
              <a:rPr lang="en-US" dirty="0"/>
              <a:t>Dehradun-248007Uttarakhand, India, 2022</a:t>
            </a:r>
          </a:p>
          <a:p>
            <a:endParaRPr lang="en-US" dirty="0"/>
          </a:p>
          <a:p>
            <a:r>
              <a:rPr lang="en-US" dirty="0"/>
              <a:t>[4] "Bhalla, K., </a:t>
            </a:r>
            <a:r>
              <a:rPr lang="en-US" dirty="0" err="1"/>
              <a:t>Koundal</a:t>
            </a:r>
            <a:r>
              <a:rPr lang="en-US" dirty="0"/>
              <a:t>, D., Sharma, B., Hu, Y.C. and </a:t>
            </a:r>
            <a:r>
              <a:rPr lang="en-US" dirty="0" err="1"/>
              <a:t>Zaguia</a:t>
            </a:r>
            <a:r>
              <a:rPr lang="en-US" dirty="0"/>
              <a:t>, A., 2022. A fuzzy convolutional neural </a:t>
            </a:r>
          </a:p>
          <a:p>
            <a:r>
              <a:rPr lang="en-US" dirty="0"/>
              <a:t>network for enhancing multi-focus image fusion. Journal of Visual Communication and Image </a:t>
            </a:r>
          </a:p>
          <a:p>
            <a:r>
              <a:rPr lang="en-US" dirty="0"/>
              <a:t>Representation, 84, p.103485". </a:t>
            </a:r>
          </a:p>
          <a:p>
            <a:endParaRPr lang="en-US" dirty="0"/>
          </a:p>
          <a:p>
            <a:r>
              <a:rPr lang="en-US" dirty="0"/>
              <a:t>[5] "Ramya, G., Priya, G.M., Subrata, C., Kim, D., Tran, D.T., &amp; Le, A.N. (2021). A Review on Various </a:t>
            </a:r>
          </a:p>
          <a:p>
            <a:r>
              <a:rPr lang="en-US" dirty="0"/>
              <a:t>Applications of Reputation Based Trust Management. International Journal of Interactive Mobile </a:t>
            </a:r>
          </a:p>
          <a:p>
            <a:r>
              <a:rPr lang="en-US" dirty="0"/>
              <a:t>Technologies (</a:t>
            </a:r>
            <a:r>
              <a:rPr lang="en-US" dirty="0" err="1"/>
              <a:t>ijim</a:t>
            </a:r>
            <a:r>
              <a:rPr lang="en-US" dirty="0"/>
              <a:t>), 15, 87-102“</a:t>
            </a:r>
          </a:p>
          <a:p>
            <a:endParaRPr lang="en-US" dirty="0"/>
          </a:p>
          <a:p>
            <a:endParaRPr lang="en-US" dirty="0"/>
          </a:p>
          <a:p>
            <a:endParaRPr lang="en-US" dirty="0"/>
          </a:p>
          <a:p>
            <a:endParaRPr lang="en-US" dirty="0"/>
          </a:p>
        </p:txBody>
      </p:sp>
      <p:sp>
        <p:nvSpPr>
          <p:cNvPr id="6" name="TextBox 22">
            <a:extLst>
              <a:ext uri="{FF2B5EF4-FFF2-40B4-BE49-F238E27FC236}">
                <a16:creationId xmlns:a16="http://schemas.microsoft.com/office/drawing/2014/main" id="{DE65DE56-273D-A3AB-0A49-A412F6BDD662}"/>
              </a:ext>
            </a:extLst>
          </p:cNvPr>
          <p:cNvSpPr txBox="1"/>
          <p:nvPr/>
        </p:nvSpPr>
        <p:spPr>
          <a:xfrm>
            <a:off x="3200400" y="6500594"/>
            <a:ext cx="5715000"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IT20160098  | Sathsarani B.A.D.A   |   TMP-23-310 | Supportive Voice Bot</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58523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5">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0">
            <a:extLst>
              <a:ext uri="{FF2B5EF4-FFF2-40B4-BE49-F238E27FC236}">
                <a16:creationId xmlns:a16="http://schemas.microsoft.com/office/drawing/2014/main" id="{615009D8-8E72-AB3A-ADD7-D770FC411D30}"/>
              </a:ext>
            </a:extLst>
          </p:cNvPr>
          <p:cNvSpPr txBox="1"/>
          <p:nvPr/>
        </p:nvSpPr>
        <p:spPr>
          <a:xfrm>
            <a:off x="1524000" y="4815135"/>
            <a:ext cx="2257889" cy="936154"/>
          </a:xfrm>
          <a:prstGeom prst="rect">
            <a:avLst/>
          </a:prstGeom>
        </p:spPr>
        <p:txBody>
          <a:bodyPr wrap="square" lIns="0" tIns="0" rIns="0" bIns="0" rtlCol="0" anchor="t">
            <a:spAutoFit/>
          </a:bodyPr>
          <a:lstStyle/>
          <a:p>
            <a:pPr algn="ctr" defTabSz="1106424">
              <a:lnSpc>
                <a:spcPts val="2178"/>
              </a:lnSpc>
              <a:spcAft>
                <a:spcPts val="600"/>
              </a:spcAft>
            </a:pPr>
            <a:r>
              <a:rPr lang="en-US" sz="1815" kern="1200" spc="-71" dirty="0">
                <a:solidFill>
                  <a:schemeClr val="tx1"/>
                </a:solidFill>
                <a:latin typeface="Open Sans"/>
                <a:ea typeface="+mn-ea"/>
                <a:cs typeface="+mn-cs"/>
              </a:rPr>
              <a:t>Sathsarani B.A.D.A</a:t>
            </a:r>
          </a:p>
          <a:p>
            <a:pPr algn="ctr" defTabSz="1106424">
              <a:lnSpc>
                <a:spcPts val="2178"/>
              </a:lnSpc>
              <a:spcAft>
                <a:spcPts val="600"/>
              </a:spcAft>
            </a:pPr>
            <a:r>
              <a:rPr lang="en-US" sz="1815" kern="1200" spc="-71" dirty="0">
                <a:solidFill>
                  <a:schemeClr val="tx1"/>
                </a:solidFill>
                <a:latin typeface="Open Sans"/>
                <a:ea typeface="+mn-ea"/>
                <a:cs typeface="+mn-cs"/>
              </a:rPr>
              <a:t>IT20160098</a:t>
            </a:r>
          </a:p>
          <a:p>
            <a:pPr algn="ctr">
              <a:lnSpc>
                <a:spcPts val="1680"/>
              </a:lnSpc>
              <a:spcAft>
                <a:spcPts val="600"/>
              </a:spcAft>
            </a:pPr>
            <a:endParaRPr lang="en-US" sz="1500" spc="-59" dirty="0">
              <a:latin typeface="Open Sans"/>
            </a:endParaRPr>
          </a:p>
        </p:txBody>
      </p:sp>
      <p:sp>
        <p:nvSpPr>
          <p:cNvPr id="13" name="TextBox 21">
            <a:extLst>
              <a:ext uri="{FF2B5EF4-FFF2-40B4-BE49-F238E27FC236}">
                <a16:creationId xmlns:a16="http://schemas.microsoft.com/office/drawing/2014/main" id="{6A516643-9359-D647-01EC-821080B0B122}"/>
              </a:ext>
            </a:extLst>
          </p:cNvPr>
          <p:cNvSpPr txBox="1"/>
          <p:nvPr/>
        </p:nvSpPr>
        <p:spPr>
          <a:xfrm>
            <a:off x="3884856" y="4825026"/>
            <a:ext cx="2084504" cy="563130"/>
          </a:xfrm>
          <a:prstGeom prst="rect">
            <a:avLst/>
          </a:prstGeom>
        </p:spPr>
        <p:txBody>
          <a:bodyPr wrap="square" lIns="0" tIns="0" rIns="0" bIns="0" rtlCol="0" anchor="t">
            <a:spAutoFit/>
          </a:bodyPr>
          <a:lstStyle/>
          <a:p>
            <a:pPr algn="ctr" defTabSz="1106424">
              <a:lnSpc>
                <a:spcPts val="2178"/>
              </a:lnSpc>
              <a:spcAft>
                <a:spcPts val="600"/>
              </a:spcAft>
            </a:pPr>
            <a:r>
              <a:rPr lang="en-US" sz="1815" kern="1200" spc="-70" dirty="0">
                <a:solidFill>
                  <a:schemeClr val="tx1"/>
                </a:solidFill>
                <a:latin typeface="Open Sans"/>
                <a:ea typeface="+mn-ea"/>
                <a:cs typeface="+mn-cs"/>
              </a:rPr>
              <a:t>Dias S.T.D </a:t>
            </a:r>
            <a:r>
              <a:rPr lang="en-US" sz="1815" kern="1200" spc="-71" dirty="0">
                <a:solidFill>
                  <a:schemeClr val="tx1"/>
                </a:solidFill>
                <a:latin typeface="Open Sans"/>
                <a:ea typeface="+mn-ea"/>
                <a:cs typeface="+mn-cs"/>
              </a:rPr>
              <a:t>IT20247836</a:t>
            </a:r>
            <a:endParaRPr lang="en-US" sz="1500" spc="-59" dirty="0">
              <a:latin typeface="Open Sans"/>
            </a:endParaRPr>
          </a:p>
        </p:txBody>
      </p:sp>
      <p:sp>
        <p:nvSpPr>
          <p:cNvPr id="15" name="TextBox 22">
            <a:extLst>
              <a:ext uri="{FF2B5EF4-FFF2-40B4-BE49-F238E27FC236}">
                <a16:creationId xmlns:a16="http://schemas.microsoft.com/office/drawing/2014/main" id="{BD976765-C922-07E7-A194-5ED8F50DE8C3}"/>
              </a:ext>
            </a:extLst>
          </p:cNvPr>
          <p:cNvSpPr txBox="1"/>
          <p:nvPr/>
        </p:nvSpPr>
        <p:spPr>
          <a:xfrm>
            <a:off x="5991599" y="4828899"/>
            <a:ext cx="2069322" cy="630750"/>
          </a:xfrm>
          <a:prstGeom prst="rect">
            <a:avLst/>
          </a:prstGeom>
        </p:spPr>
        <p:txBody>
          <a:bodyPr wrap="square" lIns="0" tIns="0" rIns="0" bIns="0" rtlCol="0" anchor="t">
            <a:spAutoFit/>
          </a:bodyPr>
          <a:lstStyle/>
          <a:p>
            <a:pPr algn="ctr" defTabSz="1106424">
              <a:lnSpc>
                <a:spcPts val="2178"/>
              </a:lnSpc>
              <a:spcAft>
                <a:spcPts val="600"/>
              </a:spcAft>
            </a:pPr>
            <a:r>
              <a:rPr lang="en-US" sz="1815" kern="1200" spc="-70" dirty="0">
                <a:solidFill>
                  <a:schemeClr val="tx1"/>
                </a:solidFill>
                <a:latin typeface="Open Sans"/>
                <a:ea typeface="+mn-ea"/>
                <a:cs typeface="+mn-cs"/>
              </a:rPr>
              <a:t>Liyanage A.L.D.K.S.</a:t>
            </a:r>
          </a:p>
          <a:p>
            <a:pPr algn="ctr" defTabSz="1106424">
              <a:lnSpc>
                <a:spcPts val="2178"/>
              </a:lnSpc>
              <a:spcAft>
                <a:spcPts val="600"/>
              </a:spcAft>
            </a:pPr>
            <a:r>
              <a:rPr lang="en-US" sz="1815" kern="1200" spc="-71" dirty="0">
                <a:solidFill>
                  <a:schemeClr val="tx1"/>
                </a:solidFill>
                <a:latin typeface="Open Sans"/>
                <a:ea typeface="+mn-ea"/>
                <a:cs typeface="+mn-cs"/>
              </a:rPr>
              <a:t>IT20146474</a:t>
            </a:r>
            <a:endParaRPr lang="en-US" sz="1500" spc="-59" dirty="0">
              <a:latin typeface="Open Sans"/>
            </a:endParaRPr>
          </a:p>
        </p:txBody>
      </p:sp>
      <p:sp>
        <p:nvSpPr>
          <p:cNvPr id="16" name="TextBox 23">
            <a:extLst>
              <a:ext uri="{FF2B5EF4-FFF2-40B4-BE49-F238E27FC236}">
                <a16:creationId xmlns:a16="http://schemas.microsoft.com/office/drawing/2014/main" id="{290BAE32-5E6E-DCC7-E0DB-80FB11309EBA}"/>
              </a:ext>
            </a:extLst>
          </p:cNvPr>
          <p:cNvSpPr txBox="1"/>
          <p:nvPr/>
        </p:nvSpPr>
        <p:spPr>
          <a:xfrm>
            <a:off x="8255783" y="4791216"/>
            <a:ext cx="2343729" cy="630750"/>
          </a:xfrm>
          <a:prstGeom prst="rect">
            <a:avLst/>
          </a:prstGeom>
        </p:spPr>
        <p:txBody>
          <a:bodyPr wrap="square" lIns="0" tIns="0" rIns="0" bIns="0" rtlCol="0" anchor="t">
            <a:spAutoFit/>
          </a:bodyPr>
          <a:lstStyle/>
          <a:p>
            <a:pPr algn="ctr" defTabSz="1106424">
              <a:lnSpc>
                <a:spcPts val="2178"/>
              </a:lnSpc>
              <a:spcAft>
                <a:spcPts val="600"/>
              </a:spcAft>
            </a:pPr>
            <a:r>
              <a:rPr lang="en-US" sz="1815" kern="1200" spc="-70" dirty="0">
                <a:solidFill>
                  <a:schemeClr val="tx1"/>
                </a:solidFill>
                <a:latin typeface="Open Sans"/>
                <a:ea typeface="+mn-ea"/>
                <a:cs typeface="+mn-cs"/>
              </a:rPr>
              <a:t>Nayanananda W.A.K.D</a:t>
            </a:r>
          </a:p>
          <a:p>
            <a:pPr algn="ctr" defTabSz="1106424">
              <a:lnSpc>
                <a:spcPts val="2178"/>
              </a:lnSpc>
              <a:spcAft>
                <a:spcPts val="600"/>
              </a:spcAft>
            </a:pPr>
            <a:r>
              <a:rPr lang="en-US" sz="1815" kern="1200" spc="-71" dirty="0">
                <a:solidFill>
                  <a:schemeClr val="tx1"/>
                </a:solidFill>
                <a:latin typeface="Open Sans"/>
                <a:ea typeface="+mn-ea"/>
                <a:cs typeface="+mn-cs"/>
              </a:rPr>
              <a:t>IT20237622</a:t>
            </a:r>
            <a:endParaRPr lang="en-US" sz="1500" spc="-59" dirty="0">
              <a:latin typeface="Open Sans"/>
            </a:endParaRPr>
          </a:p>
        </p:txBody>
      </p:sp>
      <p:pic>
        <p:nvPicPr>
          <p:cNvPr id="17" name="Picture 16" descr="A person with long hair&#10;&#10;Description automatically generated with low confidence">
            <a:extLst>
              <a:ext uri="{FF2B5EF4-FFF2-40B4-BE49-F238E27FC236}">
                <a16:creationId xmlns:a16="http://schemas.microsoft.com/office/drawing/2014/main" id="{DA81A21F-8F48-2E1C-24E9-E3D5B4F0E30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71600" y="2463526"/>
            <a:ext cx="2278302" cy="2035116"/>
          </a:xfrm>
          <a:prstGeom prst="rect">
            <a:avLst/>
          </a:prstGeom>
        </p:spPr>
      </p:pic>
      <p:pic>
        <p:nvPicPr>
          <p:cNvPr id="18" name="Picture 17" descr="A person wearing glasses&#10;&#10;Description automatically generated with medium confidence">
            <a:extLst>
              <a:ext uri="{FF2B5EF4-FFF2-40B4-BE49-F238E27FC236}">
                <a16:creationId xmlns:a16="http://schemas.microsoft.com/office/drawing/2014/main" id="{CBA8CC79-0CE1-C487-5008-69EA920F57D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86200" y="2463525"/>
            <a:ext cx="2257888" cy="2035116"/>
          </a:xfrm>
          <a:prstGeom prst="rect">
            <a:avLst/>
          </a:prstGeom>
          <a:ln>
            <a:noFill/>
          </a:ln>
          <a:effectLst>
            <a:outerShdw blurRad="292100" dist="139700" dir="2700000" algn="tl" rotWithShape="0">
              <a:srgbClr val="333333">
                <a:alpha val="65000"/>
              </a:srgbClr>
            </a:outerShdw>
          </a:effectLst>
        </p:spPr>
      </p:pic>
      <p:pic>
        <p:nvPicPr>
          <p:cNvPr id="19" name="Picture 18" descr="A person smiling for the camera&#10;&#10;Description automatically generated with low confidence">
            <a:extLst>
              <a:ext uri="{FF2B5EF4-FFF2-40B4-BE49-F238E27FC236}">
                <a16:creationId xmlns:a16="http://schemas.microsoft.com/office/drawing/2014/main" id="{B163D1A3-FCCC-8263-D123-FAD666C40F9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511076" y="2438400"/>
            <a:ext cx="1758990" cy="2048034"/>
          </a:xfrm>
          <a:prstGeom prst="rect">
            <a:avLst/>
          </a:prstGeom>
        </p:spPr>
      </p:pic>
      <p:pic>
        <p:nvPicPr>
          <p:cNvPr id="20" name="Picture 19" descr="Graphical user interface, application&#10;&#10;Description automatically generated">
            <a:extLst>
              <a:ext uri="{FF2B5EF4-FFF2-40B4-BE49-F238E27FC236}">
                <a16:creationId xmlns:a16="http://schemas.microsoft.com/office/drawing/2014/main" id="{351AC308-6FD8-046A-C6B4-E57BC09922A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00800" y="2407490"/>
            <a:ext cx="1758990" cy="2091152"/>
          </a:xfrm>
          <a:prstGeom prst="rect">
            <a:avLst/>
          </a:prstGeom>
        </p:spPr>
      </p:pic>
      <p:sp>
        <p:nvSpPr>
          <p:cNvPr id="21" name="TextBox 17">
            <a:extLst>
              <a:ext uri="{FF2B5EF4-FFF2-40B4-BE49-F238E27FC236}">
                <a16:creationId xmlns:a16="http://schemas.microsoft.com/office/drawing/2014/main" id="{C3F53B31-56F5-9415-E501-CA87395E669F}"/>
              </a:ext>
            </a:extLst>
          </p:cNvPr>
          <p:cNvSpPr txBox="1"/>
          <p:nvPr/>
        </p:nvSpPr>
        <p:spPr>
          <a:xfrm>
            <a:off x="3326822" y="903098"/>
            <a:ext cx="6756439" cy="1133492"/>
          </a:xfrm>
          <a:prstGeom prst="rect">
            <a:avLst/>
          </a:prstGeom>
        </p:spPr>
        <p:txBody>
          <a:bodyPr lIns="0" tIns="0" rIns="0" bIns="0" rtlCol="0" anchor="t">
            <a:spAutoFit/>
          </a:bodyPr>
          <a:lstStyle/>
          <a:p>
            <a:pPr defTabSz="1106424">
              <a:lnSpc>
                <a:spcPts val="8625"/>
              </a:lnSpc>
              <a:spcAft>
                <a:spcPts val="600"/>
              </a:spcAft>
            </a:pPr>
            <a:r>
              <a:rPr lang="en-US" sz="8228" kern="1200" spc="-318" dirty="0">
                <a:solidFill>
                  <a:schemeClr val="tx1"/>
                </a:solidFill>
                <a:latin typeface="Open Sans Bold"/>
                <a:ea typeface="+mn-ea"/>
                <a:cs typeface="+mn-cs"/>
              </a:rPr>
              <a:t>OUR TEAM</a:t>
            </a:r>
            <a:endParaRPr lang="en-US" sz="6800" spc="-263" dirty="0">
              <a:latin typeface="Open Sans Bold"/>
            </a:endParaRPr>
          </a:p>
        </p:txBody>
      </p:sp>
    </p:spTree>
    <p:extLst>
      <p:ext uri="{BB962C8B-B14F-4D97-AF65-F5344CB8AC3E}">
        <p14:creationId xmlns:p14="http://schemas.microsoft.com/office/powerpoint/2010/main" val="3281914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5439299" y="3008376"/>
            <a:ext cx="3166872" cy="1216152"/>
          </a:xfrm>
        </p:spPr>
        <p:txBody>
          <a:bodyPr vert="horz" lIns="91440" tIns="45720" rIns="91440" bIns="45720" rtlCol="0" anchor="b">
            <a:normAutofit/>
          </a:bodyPr>
          <a:lstStyle/>
          <a:p>
            <a:pPr algn="ctr">
              <a:lnSpc>
                <a:spcPts val="2700"/>
              </a:lnSpc>
            </a:pPr>
            <a:r>
              <a:rPr lang="en-US" sz="5400" spc="-87" dirty="0">
                <a:latin typeface="Open Sans"/>
              </a:rPr>
              <a:t>Dias S.T.D</a:t>
            </a:r>
            <a:endParaRPr lang="en-US" sz="5400" spc="-89" dirty="0">
              <a:latin typeface="Open Sans"/>
            </a:endParaRP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5297760" y="4636008"/>
            <a:ext cx="6251111" cy="1572768"/>
          </a:xfrm>
        </p:spPr>
        <p:txBody>
          <a:bodyPr vert="horz" lIns="91440" tIns="45720" rIns="91440" bIns="45720" rtlCol="0">
            <a:normAutofit/>
          </a:bodyPr>
          <a:lstStyle/>
          <a:p>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IT20247836  </a:t>
            </a:r>
          </a:p>
          <a:p>
            <a:r>
              <a:rPr lang="en-US" sz="2400" b="1" spc="330" dirty="0">
                <a:solidFill>
                  <a:schemeClr val="tx1"/>
                </a:solidFill>
                <a:latin typeface="Open Sans" panose="020B0606030504020204" pitchFamily="34" charset="0"/>
                <a:ea typeface="Open Sans" panose="020B0606030504020204" pitchFamily="34" charset="0"/>
                <a:cs typeface="Open Sans" panose="020B0606030504020204" pitchFamily="34" charset="0"/>
              </a:rPr>
              <a:t>Information Technology</a:t>
            </a:r>
          </a:p>
        </p:txBody>
      </p:sp>
      <p:pic>
        <p:nvPicPr>
          <p:cNvPr id="2" name="Picture 1" descr="A person wearing glasses&#10;&#10;Description automatically generated with medium confidence">
            <a:extLst>
              <a:ext uri="{FF2B5EF4-FFF2-40B4-BE49-F238E27FC236}">
                <a16:creationId xmlns:a16="http://schemas.microsoft.com/office/drawing/2014/main" id="{D95CC49C-ACC6-A796-5953-FE9190357D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2672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Icon&#10;&#10;Description automatically generated">
            <a:extLst>
              <a:ext uri="{FF2B5EF4-FFF2-40B4-BE49-F238E27FC236}">
                <a16:creationId xmlns:a16="http://schemas.microsoft.com/office/drawing/2014/main" id="{370FEF68-4E47-9562-9F51-F1E351F7DF6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 y="1752600"/>
            <a:ext cx="3115165" cy="3115165"/>
          </a:xfrm>
          <a:prstGeom prst="rect">
            <a:avLst/>
          </a:prstGeom>
        </p:spPr>
      </p:pic>
      <p:sp>
        <p:nvSpPr>
          <p:cNvPr id="3" name="TextBox 13">
            <a:extLst>
              <a:ext uri="{FF2B5EF4-FFF2-40B4-BE49-F238E27FC236}">
                <a16:creationId xmlns:a16="http://schemas.microsoft.com/office/drawing/2014/main" id="{BAF2D40D-C57E-8622-6BBD-4B2A24B68047}"/>
              </a:ext>
            </a:extLst>
          </p:cNvPr>
          <p:cNvSpPr txBox="1"/>
          <p:nvPr/>
        </p:nvSpPr>
        <p:spPr>
          <a:xfrm>
            <a:off x="3726320" y="350520"/>
            <a:ext cx="7564737" cy="1402080"/>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pPr>
            <a:r>
              <a:rPr lang="en-US" sz="5400" b="0" i="0" baseline="0" dirty="0">
                <a:effectLst/>
                <a:latin typeface="Open Sans" panose="020B0606030504020204" pitchFamily="34" charset="0"/>
                <a:ea typeface="Open Sans" panose="020B0606030504020204" pitchFamily="34" charset="0"/>
                <a:cs typeface="Open Sans" panose="020B0606030504020204" pitchFamily="34" charset="0"/>
              </a:rPr>
              <a:t>Virtual tutor and Voice based simple calculator</a:t>
            </a:r>
            <a:endParaRPr lang="en-US" sz="5400" spc="-263" dirty="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5" name="TextBox 14">
            <a:extLst>
              <a:ext uri="{FF2B5EF4-FFF2-40B4-BE49-F238E27FC236}">
                <a16:creationId xmlns:a16="http://schemas.microsoft.com/office/drawing/2014/main" id="{A10C9E9C-32C2-114E-1756-902D19E86E29}"/>
              </a:ext>
            </a:extLst>
          </p:cNvPr>
          <p:cNvGraphicFramePr/>
          <p:nvPr>
            <p:extLst>
              <p:ext uri="{D42A27DB-BD31-4B8C-83A1-F6EECF244321}">
                <p14:modId xmlns:p14="http://schemas.microsoft.com/office/powerpoint/2010/main" val="1942930301"/>
              </p:ext>
            </p:extLst>
          </p:nvPr>
        </p:nvGraphicFramePr>
        <p:xfrm>
          <a:off x="3810000" y="1845760"/>
          <a:ext cx="8077200" cy="4555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22">
            <a:extLst>
              <a:ext uri="{FF2B5EF4-FFF2-40B4-BE49-F238E27FC236}">
                <a16:creationId xmlns:a16="http://schemas.microsoft.com/office/drawing/2014/main" id="{1E3D7BD8-B9F2-0961-3A31-3CE73642F316}"/>
              </a:ext>
            </a:extLst>
          </p:cNvPr>
          <p:cNvSpPr txBox="1"/>
          <p:nvPr/>
        </p:nvSpPr>
        <p:spPr>
          <a:xfrm>
            <a:off x="5711521" y="6497196"/>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50202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9">
            <a:extLst>
              <a:ext uri="{FF2B5EF4-FFF2-40B4-BE49-F238E27FC236}">
                <a16:creationId xmlns:a16="http://schemas.microsoft.com/office/drawing/2014/main" id="{A2DEE971-6152-569D-F19C-1AB335724507}"/>
              </a:ext>
            </a:extLst>
          </p:cNvPr>
          <p:cNvSpPr txBox="1"/>
          <p:nvPr/>
        </p:nvSpPr>
        <p:spPr>
          <a:xfrm>
            <a:off x="808638" y="386930"/>
            <a:ext cx="9236700"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kern="1200" spc="-263"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Background</a:t>
            </a:r>
            <a:r>
              <a:rPr lang="en-US" sz="5400" kern="1200" spc="-263" dirty="0">
                <a:solidFill>
                  <a:schemeClr val="tx1"/>
                </a:solidFill>
                <a:latin typeface="+mj-lt"/>
                <a:ea typeface="+mj-ea"/>
                <a:cs typeface="+mj-cs"/>
              </a:rPr>
              <a:t> </a:t>
            </a: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A8AB5F4-905A-6DF9-4E5F-55B51E7FC9D1}"/>
              </a:ext>
            </a:extLst>
          </p:cNvPr>
          <p:cNvSpPr txBox="1"/>
          <p:nvPr/>
        </p:nvSpPr>
        <p:spPr>
          <a:xfrm>
            <a:off x="808638" y="2203079"/>
            <a:ext cx="10143668" cy="3435531"/>
          </a:xfrm>
          <a:prstGeom prst="rect">
            <a:avLst/>
          </a:prstGeom>
        </p:spPr>
        <p:txBody>
          <a:bodyPr vert="horz" lIns="91440" tIns="45720" rIns="91440" bIns="45720" rtlCol="0" anchor="ctr">
            <a:normAutofit/>
          </a:bodyPr>
          <a:lstStyle/>
          <a:p>
            <a:pPr marL="342900" indent="-342900">
              <a:buFont typeface="Wingdings" panose="05000000000000000000" pitchFamily="2" charset="2"/>
              <a:buChar char="Ø"/>
            </a:pPr>
            <a:r>
              <a:rPr lang="en-US" sz="2000" b="0" i="0" u="none" strike="noStrike" baseline="0" dirty="0">
                <a:solidFill>
                  <a:srgbClr val="000000"/>
                </a:solidFill>
                <a:latin typeface="Times New Roman" panose="02020603050405020304" pitchFamily="18" charset="0"/>
                <a:ea typeface="Open Sans" panose="020B0606030504020204" pitchFamily="34" charset="0"/>
                <a:cs typeface="Times New Roman" panose="02020603050405020304" pitchFamily="18" charset="0"/>
              </a:rPr>
              <a:t>“Bangla Speech Recognition in Voice Input Speech Output (VISO) Calculator” In here, voice command supported calculator is helpful to people who are not able to see or use their hands </a:t>
            </a:r>
          </a:p>
          <a:p>
            <a:pPr marL="342900" indent="-342900">
              <a:buFont typeface="Wingdings" panose="05000000000000000000" pitchFamily="2" charset="2"/>
              <a:buChar char="Ø"/>
            </a:pPr>
            <a:endParaRPr lang="en-US" sz="2000" b="0" i="0" u="none" strike="noStrike" baseline="0" dirty="0">
              <a:solidFill>
                <a:srgbClr val="000000"/>
              </a:solidFill>
              <a:latin typeface="Times New Roman" panose="02020603050405020304" pitchFamily="18" charset="0"/>
              <a:ea typeface="Open Sans" panose="020B0606030504020204" pitchFamily="34" charset="0"/>
              <a:cs typeface="Times New Roman" panose="02020603050405020304" pitchFamily="18" charset="0"/>
            </a:endParaRPr>
          </a:p>
          <a:p>
            <a:pPr marL="342900" indent="-342900">
              <a:buFont typeface="Wingdings" panose="05000000000000000000" pitchFamily="2" charset="2"/>
              <a:buChar char="Ø"/>
            </a:pPr>
            <a:r>
              <a:rPr lang="en-US" sz="2000" dirty="0">
                <a:solidFill>
                  <a:srgbClr val="000000"/>
                </a:solidFill>
                <a:latin typeface="Times New Roman" panose="02020603050405020304" pitchFamily="18" charset="0"/>
                <a:ea typeface="Open Sans" panose="020B0606030504020204" pitchFamily="34" charset="0"/>
                <a:cs typeface="Times New Roman" panose="02020603050405020304" pitchFamily="18" charset="0"/>
              </a:rPr>
              <a:t>“</a:t>
            </a:r>
            <a:r>
              <a:rPr lang="en-US" sz="2000" dirty="0">
                <a:effectLst/>
                <a:latin typeface="Times New Roman" panose="02020603050405020304" pitchFamily="18" charset="0"/>
                <a:ea typeface="Open Sans" panose="020B0606030504020204" pitchFamily="34" charset="0"/>
                <a:cs typeface="Times New Roman" panose="02020603050405020304" pitchFamily="18" charset="0"/>
              </a:rPr>
              <a:t>Calculator for Blind with Self Correction Feature</a:t>
            </a:r>
            <a:r>
              <a:rPr lang="en-US" sz="2000" dirty="0">
                <a:solidFill>
                  <a:srgbClr val="000000"/>
                </a:solidFill>
                <a:latin typeface="Times New Roman" panose="02020603050405020304" pitchFamily="18" charset="0"/>
                <a:ea typeface="Open Sans" panose="020B0606030504020204" pitchFamily="34" charset="0"/>
                <a:cs typeface="Times New Roman" panose="02020603050405020304" pitchFamily="18" charset="0"/>
              </a:rPr>
              <a:t>” In hear it contains the accessibility mode in the UI design </a:t>
            </a:r>
          </a:p>
          <a:p>
            <a:pPr marL="342900" indent="-342900">
              <a:buFont typeface="Wingdings" panose="05000000000000000000" pitchFamily="2" charset="2"/>
              <a:buChar char="Ø"/>
            </a:pPr>
            <a:endParaRPr lang="en-US" sz="20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7" name="TextBox 22">
            <a:extLst>
              <a:ext uri="{FF2B5EF4-FFF2-40B4-BE49-F238E27FC236}">
                <a16:creationId xmlns:a16="http://schemas.microsoft.com/office/drawing/2014/main" id="{7F364F20-38E0-C0B4-AC16-F54C3B254DE8}"/>
              </a:ext>
            </a:extLst>
          </p:cNvPr>
          <p:cNvSpPr txBox="1"/>
          <p:nvPr/>
        </p:nvSpPr>
        <p:spPr>
          <a:xfrm>
            <a:off x="5711521" y="6497196"/>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2150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DC2B57-E330-3C9D-49C9-01E16376FF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457200" y="-1"/>
            <a:ext cx="670560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9" name="TextBox 8">
            <a:extLst>
              <a:ext uri="{FF2B5EF4-FFF2-40B4-BE49-F238E27FC236}">
                <a16:creationId xmlns:a16="http://schemas.microsoft.com/office/drawing/2014/main" id="{4F4CBC1C-9E1F-9EF4-0939-68173FE25B32}"/>
              </a:ext>
            </a:extLst>
          </p:cNvPr>
          <p:cNvSpPr txBox="1"/>
          <p:nvPr/>
        </p:nvSpPr>
        <p:spPr>
          <a:xfrm>
            <a:off x="6419366" y="2286000"/>
            <a:ext cx="5952188" cy="2871748"/>
          </a:xfrm>
          <a:prstGeom prst="rect">
            <a:avLst/>
          </a:prstGeom>
        </p:spPr>
        <p:txBody>
          <a:bodyPr vert="horz" lIns="91440" tIns="45720" rIns="91440" bIns="45720" rtlCol="0">
            <a:norm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a:t>
            </a:r>
            <a:r>
              <a:rPr lang="en-US" sz="2000" dirty="0">
                <a:effectLst/>
                <a:latin typeface="Times New Roman" panose="02020603050405020304" pitchFamily="18" charset="0"/>
                <a:cs typeface="Times New Roman" panose="02020603050405020304" pitchFamily="18" charset="0"/>
              </a:rPr>
              <a:t>ow visual impaired learners can meet a tutor for learning support?</a:t>
            </a:r>
          </a:p>
          <a:p>
            <a:pPr marL="342900" indent="-342900">
              <a:buFont typeface="Wingdings" panose="05000000000000000000" pitchFamily="2" charset="2"/>
              <a:buChar char="Ø"/>
            </a:pPr>
            <a:endParaRPr lang="en-US" sz="2000" dirty="0">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a:t>
            </a:r>
            <a:r>
              <a:rPr lang="en-US" sz="2000" dirty="0">
                <a:effectLst/>
                <a:latin typeface="Times New Roman" panose="02020603050405020304" pitchFamily="18" charset="0"/>
                <a:cs typeface="Times New Roman" panose="02020603050405020304" pitchFamily="18" charset="0"/>
              </a:rPr>
              <a:t>ow to create the simple calculations easier for the visually impaired students ?</a:t>
            </a:r>
          </a:p>
          <a:p>
            <a:pPr marL="342900" indent="-342900">
              <a:buFont typeface="Wingdings" panose="05000000000000000000" pitchFamily="2" charset="2"/>
              <a:buChar char="Ø"/>
            </a:pPr>
            <a:endParaRPr lang="en-US" sz="2000" dirty="0">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How to create a platform that facilitates the use of accessibility mode?</a:t>
            </a:r>
          </a:p>
          <a:p>
            <a:pPr marL="342900" indent="-342900">
              <a:buFont typeface="Wingdings" panose="05000000000000000000" pitchFamily="2" charset="2"/>
              <a:buChar char="Ø"/>
            </a:pPr>
            <a:endParaRPr lang="en-US" sz="2000" dirty="0">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D2D4B83-B037-72DC-077D-372CA847E38B}"/>
              </a:ext>
            </a:extLst>
          </p:cNvPr>
          <p:cNvSpPr txBox="1"/>
          <p:nvPr/>
        </p:nvSpPr>
        <p:spPr>
          <a:xfrm>
            <a:off x="6217920" y="431632"/>
            <a:ext cx="6355080" cy="1330839"/>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5000" dirty="0">
                <a:latin typeface="Open Sans Bold" panose="020B0806030504020204" pitchFamily="34" charset="0"/>
                <a:ea typeface="Open Sans Bold" panose="020B0806030504020204" pitchFamily="34" charset="0"/>
                <a:cs typeface="Open Sans Bold" panose="020B0806030504020204" pitchFamily="34" charset="0"/>
              </a:rPr>
              <a:t>Research Problem</a:t>
            </a:r>
          </a:p>
        </p:txBody>
      </p:sp>
      <p:sp>
        <p:nvSpPr>
          <p:cNvPr id="2" name="TextBox 22">
            <a:extLst>
              <a:ext uri="{FF2B5EF4-FFF2-40B4-BE49-F238E27FC236}">
                <a16:creationId xmlns:a16="http://schemas.microsoft.com/office/drawing/2014/main" id="{36E84602-94BA-B0B8-C577-F9853F05C0FE}"/>
              </a:ext>
            </a:extLst>
          </p:cNvPr>
          <p:cNvSpPr txBox="1"/>
          <p:nvPr/>
        </p:nvSpPr>
        <p:spPr>
          <a:xfrm>
            <a:off x="5711521" y="6497196"/>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4268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
            <a:extLst>
              <a:ext uri="{FF2B5EF4-FFF2-40B4-BE49-F238E27FC236}">
                <a16:creationId xmlns:a16="http://schemas.microsoft.com/office/drawing/2014/main" id="{07AF1952-3003-AA07-3C6D-6B4878626560}"/>
              </a:ext>
            </a:extLst>
          </p:cNvPr>
          <p:cNvGrpSpPr/>
          <p:nvPr/>
        </p:nvGrpSpPr>
        <p:grpSpPr>
          <a:xfrm>
            <a:off x="7574438" y="820"/>
            <a:ext cx="4639713" cy="3541006"/>
            <a:chOff x="0" y="0"/>
            <a:chExt cx="9279426" cy="7082012"/>
          </a:xfrm>
        </p:grpSpPr>
        <p:sp>
          <p:nvSpPr>
            <p:cNvPr id="32" name="Freeform 4">
              <a:extLst>
                <a:ext uri="{FF2B5EF4-FFF2-40B4-BE49-F238E27FC236}">
                  <a16:creationId xmlns:a16="http://schemas.microsoft.com/office/drawing/2014/main" id="{7320AD24-6DB1-FB3F-7972-CA9D9089BD2F}"/>
                </a:ext>
              </a:extLst>
            </p:cNvPr>
            <p:cNvSpPr/>
            <p:nvPr/>
          </p:nvSpPr>
          <p:spPr>
            <a:xfrm>
              <a:off x="0" y="0"/>
              <a:ext cx="9279382" cy="7082028"/>
            </a:xfrm>
            <a:custGeom>
              <a:avLst/>
              <a:gdLst/>
              <a:ahLst/>
              <a:cxnLst/>
              <a:rect l="l" t="t" r="r" b="b"/>
              <a:pathLst>
                <a:path w="9279382" h="7082028">
                  <a:moveTo>
                    <a:pt x="9279382" y="3626104"/>
                  </a:moveTo>
                  <a:lnTo>
                    <a:pt x="4528185" y="0"/>
                  </a:lnTo>
                  <a:lnTo>
                    <a:pt x="0" y="0"/>
                  </a:lnTo>
                  <a:lnTo>
                    <a:pt x="9279382" y="7082028"/>
                  </a:lnTo>
                  <a:close/>
                </a:path>
              </a:pathLst>
            </a:custGeom>
            <a:solidFill>
              <a:srgbClr val="F2F2F2"/>
            </a:solidFill>
          </p:spPr>
          <p:txBody>
            <a:bodyPr/>
            <a:lstStyle/>
            <a:p>
              <a:endParaRPr lang="en-US"/>
            </a:p>
          </p:txBody>
        </p:sp>
      </p:grpSp>
      <p:sp>
        <p:nvSpPr>
          <p:cNvPr id="4" name="AutoShape 4"/>
          <p:cNvSpPr/>
          <p:nvPr/>
        </p:nvSpPr>
        <p:spPr>
          <a:xfrm rot="-2273230">
            <a:off x="9369806" y="496116"/>
            <a:ext cx="1580445" cy="0"/>
          </a:xfrm>
          <a:prstGeom prst="line">
            <a:avLst/>
          </a:prstGeom>
          <a:ln w="9525" cap="rnd">
            <a:solidFill>
              <a:srgbClr val="FFFFFF"/>
            </a:solidFill>
            <a:prstDash val="solid"/>
            <a:headEnd type="none" w="sm" len="sm"/>
            <a:tailEnd type="none" w="sm" len="sm"/>
          </a:ln>
        </p:spPr>
        <p:txBody>
          <a:bodyPr/>
          <a:lstStyle/>
          <a:p>
            <a:endParaRPr lang="en-US"/>
          </a:p>
        </p:txBody>
      </p:sp>
      <p:sp>
        <p:nvSpPr>
          <p:cNvPr id="7" name="TextBox 7"/>
          <p:cNvSpPr txBox="1"/>
          <p:nvPr/>
        </p:nvSpPr>
        <p:spPr>
          <a:xfrm>
            <a:off x="516339" y="1088019"/>
            <a:ext cx="7246676" cy="282129"/>
          </a:xfrm>
          <a:prstGeom prst="rect">
            <a:avLst/>
          </a:prstGeom>
        </p:spPr>
        <p:txBody>
          <a:bodyPr lIns="0" tIns="0" rIns="0" bIns="0" rtlCol="0" anchor="t">
            <a:spAutoFit/>
          </a:bodyPr>
          <a:lstStyle/>
          <a:p>
            <a:pPr>
              <a:lnSpc>
                <a:spcPts val="2160"/>
              </a:lnSpc>
            </a:pPr>
            <a:r>
              <a:rPr lang="en-US" sz="2000" spc="220">
                <a:solidFill>
                  <a:srgbClr val="014067"/>
                </a:solidFill>
                <a:latin typeface="Open Sans"/>
              </a:rPr>
              <a:t>Comparison of existing solutions</a:t>
            </a:r>
          </a:p>
        </p:txBody>
      </p:sp>
      <p:grpSp>
        <p:nvGrpSpPr>
          <p:cNvPr id="20" name="Group 20"/>
          <p:cNvGrpSpPr/>
          <p:nvPr/>
        </p:nvGrpSpPr>
        <p:grpSpPr>
          <a:xfrm>
            <a:off x="13110" y="6691079"/>
            <a:ext cx="12192000" cy="181095"/>
            <a:chOff x="0" y="0"/>
            <a:chExt cx="24384000" cy="362190"/>
          </a:xfrm>
        </p:grpSpPr>
        <p:sp>
          <p:nvSpPr>
            <p:cNvPr id="21" name="Freeform 21"/>
            <p:cNvSpPr/>
            <p:nvPr/>
          </p:nvSpPr>
          <p:spPr>
            <a:xfrm>
              <a:off x="0" y="0"/>
              <a:ext cx="24384000" cy="362204"/>
            </a:xfrm>
            <a:custGeom>
              <a:avLst/>
              <a:gdLst/>
              <a:ahLst/>
              <a:cxnLst/>
              <a:rect l="l" t="t" r="r" b="b"/>
              <a:pathLst>
                <a:path w="24384000" h="362204">
                  <a:moveTo>
                    <a:pt x="0" y="362204"/>
                  </a:moveTo>
                  <a:lnTo>
                    <a:pt x="9606534" y="0"/>
                  </a:lnTo>
                  <a:lnTo>
                    <a:pt x="24384000" y="362204"/>
                  </a:lnTo>
                  <a:close/>
                </a:path>
              </a:pathLst>
            </a:custGeom>
            <a:solidFill>
              <a:srgbClr val="FFFFFF">
                <a:alpha val="19608"/>
              </a:srgbClr>
            </a:solidFill>
          </p:spPr>
          <p:txBody>
            <a:bodyPr/>
            <a:lstStyle/>
            <a:p>
              <a:endParaRPr lang="en-US"/>
            </a:p>
          </p:txBody>
        </p:sp>
      </p:grpSp>
      <p:pic>
        <p:nvPicPr>
          <p:cNvPr id="22" name="Picture 22"/>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110" y="6387475"/>
            <a:ext cx="2514600" cy="490308"/>
          </a:xfrm>
          <a:prstGeom prst="rect">
            <a:avLst/>
          </a:prstGeom>
        </p:spPr>
      </p:pic>
      <p:sp>
        <p:nvSpPr>
          <p:cNvPr id="29" name="TextBox 29"/>
          <p:cNvSpPr txBox="1"/>
          <p:nvPr/>
        </p:nvSpPr>
        <p:spPr>
          <a:xfrm>
            <a:off x="516340" y="304481"/>
            <a:ext cx="6226825" cy="627223"/>
          </a:xfrm>
          <a:prstGeom prst="rect">
            <a:avLst/>
          </a:prstGeom>
        </p:spPr>
        <p:txBody>
          <a:bodyPr lIns="0" tIns="0" rIns="0" bIns="0" rtlCol="0" anchor="t">
            <a:spAutoFit/>
          </a:bodyPr>
          <a:lstStyle/>
          <a:p>
            <a:pPr>
              <a:lnSpc>
                <a:spcPts val="4752"/>
              </a:lnSpc>
            </a:pPr>
            <a:r>
              <a:rPr lang="en-US" sz="5000" spc="-175" dirty="0">
                <a:latin typeface="Open Sans Bold"/>
              </a:rPr>
              <a:t>Research</a:t>
            </a:r>
            <a:r>
              <a:rPr lang="en-US" sz="5000" spc="-175" dirty="0">
                <a:solidFill>
                  <a:srgbClr val="00194C"/>
                </a:solidFill>
                <a:latin typeface="Open Sans Bold"/>
              </a:rPr>
              <a:t> </a:t>
            </a:r>
            <a:r>
              <a:rPr lang="en-US" sz="5000" spc="-175" dirty="0">
                <a:latin typeface="Open Sans Bold"/>
              </a:rPr>
              <a:t>Gap</a:t>
            </a:r>
          </a:p>
        </p:txBody>
      </p:sp>
      <p:grpSp>
        <p:nvGrpSpPr>
          <p:cNvPr id="33" name="Group 6">
            <a:extLst>
              <a:ext uri="{FF2B5EF4-FFF2-40B4-BE49-F238E27FC236}">
                <a16:creationId xmlns:a16="http://schemas.microsoft.com/office/drawing/2014/main" id="{22987661-E70A-1282-4893-706DE6CE2BB5}"/>
              </a:ext>
            </a:extLst>
          </p:cNvPr>
          <p:cNvGrpSpPr/>
          <p:nvPr/>
        </p:nvGrpSpPr>
        <p:grpSpPr>
          <a:xfrm rot="2178837">
            <a:off x="11036980" y="1199174"/>
            <a:ext cx="1384199" cy="255543"/>
            <a:chOff x="0" y="0"/>
            <a:chExt cx="2768399" cy="511086"/>
          </a:xfrm>
        </p:grpSpPr>
        <p:sp>
          <p:nvSpPr>
            <p:cNvPr id="34" name="Freeform 7">
              <a:extLst>
                <a:ext uri="{FF2B5EF4-FFF2-40B4-BE49-F238E27FC236}">
                  <a16:creationId xmlns:a16="http://schemas.microsoft.com/office/drawing/2014/main" id="{F06AED2D-603A-DC45-D632-268B99F51023}"/>
                </a:ext>
              </a:extLst>
            </p:cNvPr>
            <p:cNvSpPr/>
            <p:nvPr/>
          </p:nvSpPr>
          <p:spPr>
            <a:xfrm>
              <a:off x="0" y="0"/>
              <a:ext cx="2768346" cy="511048"/>
            </a:xfrm>
            <a:custGeom>
              <a:avLst/>
              <a:gdLst/>
              <a:ahLst/>
              <a:cxnLst/>
              <a:rect l="l" t="t" r="r" b="b"/>
              <a:pathLst>
                <a:path w="2768346" h="511048">
                  <a:moveTo>
                    <a:pt x="2768346" y="511048"/>
                  </a:moveTo>
                  <a:lnTo>
                    <a:pt x="2400427" y="0"/>
                  </a:lnTo>
                  <a:lnTo>
                    <a:pt x="0" y="0"/>
                  </a:lnTo>
                  <a:lnTo>
                    <a:pt x="368046" y="511048"/>
                  </a:lnTo>
                  <a:close/>
                </a:path>
              </a:pathLst>
            </a:custGeom>
            <a:solidFill>
              <a:srgbClr val="EAB200"/>
            </a:solidFill>
          </p:spPr>
          <p:txBody>
            <a:bodyPr/>
            <a:lstStyle/>
            <a:p>
              <a:endParaRPr lang="en-US"/>
            </a:p>
          </p:txBody>
        </p:sp>
      </p:grpSp>
      <p:grpSp>
        <p:nvGrpSpPr>
          <p:cNvPr id="35" name="Group 8">
            <a:extLst>
              <a:ext uri="{FF2B5EF4-FFF2-40B4-BE49-F238E27FC236}">
                <a16:creationId xmlns:a16="http://schemas.microsoft.com/office/drawing/2014/main" id="{51047CAA-CD98-838F-B221-7988600AEE37}"/>
              </a:ext>
            </a:extLst>
          </p:cNvPr>
          <p:cNvGrpSpPr/>
          <p:nvPr/>
        </p:nvGrpSpPr>
        <p:grpSpPr>
          <a:xfrm>
            <a:off x="6693018" y="14173"/>
            <a:ext cx="1447800" cy="639064"/>
            <a:chOff x="0" y="0"/>
            <a:chExt cx="2895600" cy="1278128"/>
          </a:xfrm>
        </p:grpSpPr>
        <p:sp>
          <p:nvSpPr>
            <p:cNvPr id="36" name="Freeform 9">
              <a:extLst>
                <a:ext uri="{FF2B5EF4-FFF2-40B4-BE49-F238E27FC236}">
                  <a16:creationId xmlns:a16="http://schemas.microsoft.com/office/drawing/2014/main" id="{20B6AF8D-BE75-156C-3D35-F15DB0A92D3F}"/>
                </a:ext>
              </a:extLst>
            </p:cNvPr>
            <p:cNvSpPr/>
            <p:nvPr/>
          </p:nvSpPr>
          <p:spPr>
            <a:xfrm>
              <a:off x="0" y="0"/>
              <a:ext cx="2895600" cy="1278128"/>
            </a:xfrm>
            <a:custGeom>
              <a:avLst/>
              <a:gdLst/>
              <a:ahLst/>
              <a:cxnLst/>
              <a:rect l="l" t="t" r="r" b="b"/>
              <a:pathLst>
                <a:path w="2895600" h="1278128">
                  <a:moveTo>
                    <a:pt x="2895600" y="1278128"/>
                  </a:moveTo>
                  <a:lnTo>
                    <a:pt x="1162304" y="0"/>
                  </a:lnTo>
                  <a:lnTo>
                    <a:pt x="0" y="0"/>
                  </a:lnTo>
                  <a:lnTo>
                    <a:pt x="1733296" y="1278128"/>
                  </a:lnTo>
                  <a:close/>
                </a:path>
              </a:pathLst>
            </a:custGeom>
            <a:solidFill>
              <a:srgbClr val="014067"/>
            </a:solidFill>
          </p:spPr>
          <p:txBody>
            <a:bodyPr/>
            <a:lstStyle/>
            <a:p>
              <a:endParaRPr lang="en-US"/>
            </a:p>
          </p:txBody>
        </p:sp>
      </p:grpSp>
      <p:pic>
        <p:nvPicPr>
          <p:cNvPr id="60" name="Picture 59">
            <a:extLst>
              <a:ext uri="{FF2B5EF4-FFF2-40B4-BE49-F238E27FC236}">
                <a16:creationId xmlns:a16="http://schemas.microsoft.com/office/drawing/2014/main" id="{DB0108D7-7C44-6266-BED7-EF7A522705A2}"/>
              </a:ext>
            </a:extLst>
          </p:cNvPr>
          <p:cNvPicPr>
            <a:picLocks noGrp="1" noRot="1" noChangeAspect="1" noMove="1" noResize="1" noEditPoints="1" noAdjustHandles="1" noChangeArrowheads="1" noChangeShapeType="1" noCrop="1"/>
          </p:cNvPicPr>
          <p:nvPr/>
        </p:nvPicPr>
        <p:blipFill>
          <a:blip r:embed="rId3" cstate="screen">
            <a:extLst>
              <a:ext uri="{28A0092B-C50C-407E-A947-70E740481C1C}">
                <a14:useLocalDpi xmlns:a14="http://schemas.microsoft.com/office/drawing/2010/main"/>
              </a:ext>
            </a:extLst>
          </a:blip>
          <a:stretch>
            <a:fillRect/>
          </a:stretch>
        </p:blipFill>
        <p:spPr>
          <a:xfrm>
            <a:off x="825230" y="1712025"/>
            <a:ext cx="9829800" cy="3699777"/>
          </a:xfrm>
          <a:prstGeom prst="rect">
            <a:avLst/>
          </a:prstGeom>
        </p:spPr>
      </p:pic>
      <p:sp>
        <p:nvSpPr>
          <p:cNvPr id="3" name="TextBox 22">
            <a:extLst>
              <a:ext uri="{FF2B5EF4-FFF2-40B4-BE49-F238E27FC236}">
                <a16:creationId xmlns:a16="http://schemas.microsoft.com/office/drawing/2014/main" id="{07F2714A-BFEC-8213-1FFC-705C5D054F5B}"/>
              </a:ext>
            </a:extLst>
          </p:cNvPr>
          <p:cNvSpPr txBox="1"/>
          <p:nvPr/>
        </p:nvSpPr>
        <p:spPr>
          <a:xfrm>
            <a:off x="3290325" y="6470590"/>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42156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4D0062-DC11-4CD2-AFC5-14E50B55C041}"/>
              </a:ext>
            </a:extLst>
          </p:cNvPr>
          <p:cNvSpPr txBox="1"/>
          <p:nvPr/>
        </p:nvSpPr>
        <p:spPr>
          <a:xfrm>
            <a:off x="838201" y="365125"/>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b="1" dirty="0">
                <a:latin typeface="Open Sans" panose="020B0606030504020204" pitchFamily="34" charset="0"/>
                <a:ea typeface="Open Sans" panose="020B0606030504020204" pitchFamily="34" charset="0"/>
                <a:cs typeface="Open Sans" panose="020B0606030504020204" pitchFamily="34" charset="0"/>
              </a:rPr>
              <a:t>Objectives</a:t>
            </a:r>
          </a:p>
        </p:txBody>
      </p:sp>
      <p:pic>
        <p:nvPicPr>
          <p:cNvPr id="3" name="Picture 2" descr="A picture containing toy, indoor, wooden, metalware&#10;&#10;Description automatically generated">
            <a:extLst>
              <a:ext uri="{FF2B5EF4-FFF2-40B4-BE49-F238E27FC236}">
                <a16:creationId xmlns:a16="http://schemas.microsoft.com/office/drawing/2014/main" id="{140FC3BF-A14A-11D8-E6A2-F2D9D4BEEA5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TextBox 3">
            <a:extLst>
              <a:ext uri="{FF2B5EF4-FFF2-40B4-BE49-F238E27FC236}">
                <a16:creationId xmlns:a16="http://schemas.microsoft.com/office/drawing/2014/main" id="{0C57A00D-1932-3144-BE7A-8B1408998A76}"/>
              </a:ext>
            </a:extLst>
          </p:cNvPr>
          <p:cNvSpPr txBox="1"/>
          <p:nvPr/>
        </p:nvSpPr>
        <p:spPr>
          <a:xfrm>
            <a:off x="165101" y="1811626"/>
            <a:ext cx="6365942" cy="3390170"/>
          </a:xfrm>
          <a:prstGeom prst="rect">
            <a:avLst/>
          </a:prstGeom>
        </p:spPr>
        <p:txBody>
          <a:bodyPr vert="horz" lIns="91440" tIns="45720" rIns="91440" bIns="45720" rtlCol="0">
            <a:normAutofit fontScale="47500" lnSpcReduction="20000"/>
          </a:bodyPr>
          <a:lstStyle/>
          <a:p>
            <a:pPr marL="342900" indent="-342900" algn="just">
              <a:lnSpc>
                <a:spcPct val="150000"/>
              </a:lnSpc>
              <a:buFont typeface="Wingdings" panose="05000000000000000000" pitchFamily="2" charset="2"/>
              <a:buChar char="Ø"/>
            </a:pPr>
            <a:r>
              <a:rPr lang="en-US" sz="3800" kern="1200" dirty="0">
                <a:solidFill>
                  <a:srgbClr val="000000"/>
                </a:solidFill>
                <a:effectLst/>
                <a:latin typeface="Times New Roman" panose="02020603050405020304" pitchFamily="18" charset="0"/>
                <a:cs typeface="Times New Roman" panose="02020603050405020304" pitchFamily="18" charset="0"/>
              </a:rPr>
              <a:t>To create an e-learning platform for visual impaired learners can meet a tutor for learning support.</a:t>
            </a:r>
          </a:p>
          <a:p>
            <a:pPr marL="342900" indent="-342900" algn="just">
              <a:lnSpc>
                <a:spcPct val="150000"/>
              </a:lnSpc>
              <a:buFont typeface="Wingdings" panose="05000000000000000000" pitchFamily="2" charset="2"/>
              <a:buChar char="Ø"/>
            </a:pPr>
            <a:endParaRPr lang="en-US" sz="3800" kern="1200" dirty="0">
              <a:solidFill>
                <a:srgbClr val="000000"/>
              </a:solidFill>
              <a:effectLst/>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en-US" sz="3800" dirty="0">
                <a:effectLst/>
                <a:latin typeface="Times New Roman" panose="02020603050405020304" pitchFamily="18" charset="0"/>
                <a:cs typeface="Times New Roman" panose="02020603050405020304" pitchFamily="18" charset="0"/>
              </a:rPr>
              <a:t>To make the simple calculations easier for the visually impaired students</a:t>
            </a:r>
          </a:p>
          <a:p>
            <a:pPr marL="342900" indent="-342900" algn="just">
              <a:lnSpc>
                <a:spcPct val="150000"/>
              </a:lnSpc>
              <a:buFont typeface="Wingdings" panose="05000000000000000000" pitchFamily="2" charset="2"/>
              <a:buChar char="Ø"/>
            </a:pPr>
            <a:endParaRPr lang="en-US" sz="3800" dirty="0">
              <a:effectLst/>
              <a:latin typeface="Times New Roman" panose="02020603050405020304" pitchFamily="18" charset="0"/>
              <a:cs typeface="Times New Roman" panose="02020603050405020304" pitchFamily="18" charset="0"/>
            </a:endParaRPr>
          </a:p>
          <a:p>
            <a:pPr marL="342900" indent="-342900" algn="just" rtl="0" eaLnBrk="1" latinLnBrk="0" hangingPunct="1">
              <a:lnSpc>
                <a:spcPct val="150000"/>
              </a:lnSpc>
              <a:spcBef>
                <a:spcPts val="0"/>
              </a:spcBef>
              <a:spcAft>
                <a:spcPts val="0"/>
              </a:spcAft>
              <a:buFont typeface="Wingdings" panose="05000000000000000000" pitchFamily="2" charset="2"/>
              <a:buChar char="Ø"/>
            </a:pPr>
            <a:r>
              <a:rPr lang="en-US" sz="3800" kern="1200" dirty="0">
                <a:solidFill>
                  <a:srgbClr val="000000"/>
                </a:solidFill>
                <a:effectLst/>
                <a:latin typeface="Times New Roman" panose="02020603050405020304" pitchFamily="18" charset="0"/>
                <a:cs typeface="Times New Roman" panose="02020603050405020304" pitchFamily="18" charset="0"/>
              </a:rPr>
              <a:t>To facilitate the accessibility mode for improving vision in the system.</a:t>
            </a:r>
            <a:endParaRPr lang="en-US" sz="3800" dirty="0">
              <a:effectLst/>
              <a:latin typeface="Times New Roman" panose="02020603050405020304" pitchFamily="18" charset="0"/>
              <a:cs typeface="Times New Roman" panose="02020603050405020304" pitchFamily="18" charset="0"/>
            </a:endParaRPr>
          </a:p>
          <a:p>
            <a:pPr marL="777240" lvl="1" indent="-228600">
              <a:lnSpc>
                <a:spcPct val="90000"/>
              </a:lnSpc>
              <a:spcAft>
                <a:spcPts val="600"/>
              </a:spcAft>
              <a:buFont typeface="Arial" panose="020B0604020202020204" pitchFamily="34" charset="0"/>
              <a:buChar char="•"/>
            </a:pPr>
            <a:endParaRPr lang="en-US" sz="2200" spc="-143" dirty="0"/>
          </a:p>
          <a:p>
            <a:pPr marL="388620" lvl="1" indent="-228600">
              <a:lnSpc>
                <a:spcPct val="90000"/>
              </a:lnSpc>
              <a:spcAft>
                <a:spcPts val="600"/>
              </a:spcAft>
              <a:buFont typeface="Arial" panose="020B0604020202020204" pitchFamily="34" charset="0"/>
              <a:buChar char="•"/>
            </a:pPr>
            <a:endParaRPr lang="en-US" sz="2200" spc="-143" dirty="0"/>
          </a:p>
        </p:txBody>
      </p:sp>
      <p:sp>
        <p:nvSpPr>
          <p:cNvPr id="5" name="TextBox 22">
            <a:extLst>
              <a:ext uri="{FF2B5EF4-FFF2-40B4-BE49-F238E27FC236}">
                <a16:creationId xmlns:a16="http://schemas.microsoft.com/office/drawing/2014/main" id="{C6D14851-C295-9C4D-3A46-B6B05A9D8256}"/>
              </a:ext>
            </a:extLst>
          </p:cNvPr>
          <p:cNvSpPr txBox="1"/>
          <p:nvPr/>
        </p:nvSpPr>
        <p:spPr>
          <a:xfrm>
            <a:off x="61296" y="6477000"/>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79501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4B53-9A30-0E28-3944-CD1257CA9CAA}"/>
              </a:ext>
            </a:extLst>
          </p:cNvPr>
          <p:cNvSpPr>
            <a:spLocks noGrp="1"/>
          </p:cNvSpPr>
          <p:nvPr>
            <p:ph type="title"/>
          </p:nvPr>
        </p:nvSpPr>
        <p:spPr>
          <a:xfrm>
            <a:off x="497840" y="24062"/>
            <a:ext cx="11684000" cy="792162"/>
          </a:xfrm>
        </p:spPr>
        <p:txBody>
          <a:bodyPr>
            <a:normAutofit fontScale="90000"/>
          </a:bodyPr>
          <a:lstStyle/>
          <a:p>
            <a:br>
              <a:rPr lang="en-US" sz="4400" spc="-263" dirty="0">
                <a:solidFill>
                  <a:srgbClr val="00194C"/>
                </a:solidFill>
                <a:latin typeface="Open Sans Bold"/>
              </a:rPr>
            </a:br>
            <a:endParaRPr lang="en-US" dirty="0"/>
          </a:p>
        </p:txBody>
      </p:sp>
      <p:sp>
        <p:nvSpPr>
          <p:cNvPr id="6" name="TextBox 11">
            <a:extLst>
              <a:ext uri="{FF2B5EF4-FFF2-40B4-BE49-F238E27FC236}">
                <a16:creationId xmlns:a16="http://schemas.microsoft.com/office/drawing/2014/main" id="{B07F5364-1458-F3AF-61C0-B17AC88126E2}"/>
              </a:ext>
            </a:extLst>
          </p:cNvPr>
          <p:cNvSpPr txBox="1"/>
          <p:nvPr/>
        </p:nvSpPr>
        <p:spPr>
          <a:xfrm>
            <a:off x="3200400" y="151404"/>
            <a:ext cx="6441439" cy="848437"/>
          </a:xfrm>
          <a:prstGeom prst="rect">
            <a:avLst/>
          </a:prstGeom>
        </p:spPr>
        <p:txBody>
          <a:bodyPr wrap="square" lIns="0" tIns="0" rIns="0" bIns="0" rtlCol="0" anchor="t">
            <a:spAutoFit/>
          </a:bodyPr>
          <a:lstStyle/>
          <a:p>
            <a:pPr algn="ctr">
              <a:lnSpc>
                <a:spcPts val="7128"/>
              </a:lnSpc>
            </a:pPr>
            <a:r>
              <a:rPr lang="en-US" sz="5000" spc="-263" dirty="0">
                <a:latin typeface="Open Sans Bold"/>
              </a:rPr>
              <a:t>Methodology</a:t>
            </a:r>
          </a:p>
        </p:txBody>
      </p:sp>
      <p:pic>
        <p:nvPicPr>
          <p:cNvPr id="3" name="Picture 2">
            <a:extLst>
              <a:ext uri="{FF2B5EF4-FFF2-40B4-BE49-F238E27FC236}">
                <a16:creationId xmlns:a16="http://schemas.microsoft.com/office/drawing/2014/main" id="{935AE365-1F5B-E6EB-FC36-08CE1BE3630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7800" y="1069874"/>
            <a:ext cx="9147641" cy="5277560"/>
          </a:xfrm>
          <a:prstGeom prst="rect">
            <a:avLst/>
          </a:prstGeom>
          <a:ln>
            <a:noFill/>
          </a:ln>
          <a:effectLst>
            <a:outerShdw blurRad="292100" dist="139700" dir="2700000" algn="tl" rotWithShape="0">
              <a:srgbClr val="333333">
                <a:alpha val="65000"/>
              </a:srgbClr>
            </a:outerShdw>
          </a:effectLst>
        </p:spPr>
      </p:pic>
      <p:sp>
        <p:nvSpPr>
          <p:cNvPr id="4" name="TextBox 22">
            <a:extLst>
              <a:ext uri="{FF2B5EF4-FFF2-40B4-BE49-F238E27FC236}">
                <a16:creationId xmlns:a16="http://schemas.microsoft.com/office/drawing/2014/main" id="{036410AF-3DA5-202C-CD81-B4E31EDE53E7}"/>
              </a:ext>
            </a:extLst>
          </p:cNvPr>
          <p:cNvSpPr txBox="1"/>
          <p:nvPr/>
        </p:nvSpPr>
        <p:spPr>
          <a:xfrm>
            <a:off x="3130068" y="6456114"/>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05050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8">
            <a:extLst>
              <a:ext uri="{FF2B5EF4-FFF2-40B4-BE49-F238E27FC236}">
                <a16:creationId xmlns:a16="http://schemas.microsoft.com/office/drawing/2014/main" id="{53039D13-C0A8-0967-8439-78EF847282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065" y="623275"/>
            <a:ext cx="2287802" cy="2644859"/>
          </a:xfrm>
          <a:prstGeom prst="rect">
            <a:avLst/>
          </a:prstGeom>
        </p:spPr>
      </p:pic>
      <p:pic>
        <p:nvPicPr>
          <p:cNvPr id="5" name="Picture 4" descr="A blue background with white text&#10;&#10;Description automatically generated with low confidence">
            <a:extLst>
              <a:ext uri="{FF2B5EF4-FFF2-40B4-BE49-F238E27FC236}">
                <a16:creationId xmlns:a16="http://schemas.microsoft.com/office/drawing/2014/main" id="{C12DEC16-05F6-D048-F7B4-0A4724DBA2D9}"/>
              </a:ext>
            </a:extLst>
          </p:cNvPr>
          <p:cNvPicPr>
            <a:picLocks noChangeAspect="1"/>
          </p:cNvPicPr>
          <p:nvPr/>
        </p:nvPicPr>
        <p:blipFill>
          <a:blip r:embed="rId3" cstate="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03297" y="3586297"/>
            <a:ext cx="5135652" cy="2644860"/>
          </a:xfrm>
          <a:prstGeom prst="rect">
            <a:avLst/>
          </a:prstGeom>
        </p:spPr>
      </p:pic>
      <p:sp>
        <p:nvSpPr>
          <p:cNvPr id="15" name="Right Triangle 1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ADE422-E9C3-BB41-1600-CF871BED1E76}"/>
              </a:ext>
            </a:extLst>
          </p:cNvPr>
          <p:cNvSpPr txBox="1"/>
          <p:nvPr/>
        </p:nvSpPr>
        <p:spPr>
          <a:xfrm>
            <a:off x="6889833" y="1188637"/>
            <a:ext cx="4218138" cy="159722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spc="-175" dirty="0">
                <a:latin typeface="Open Sans" panose="020B0606030504020204" pitchFamily="34" charset="0"/>
                <a:ea typeface="Open Sans" panose="020B0606030504020204" pitchFamily="34" charset="0"/>
                <a:cs typeface="Open Sans" panose="020B0606030504020204" pitchFamily="34" charset="0"/>
              </a:rPr>
              <a:t>Tools and Technologies</a:t>
            </a:r>
          </a:p>
        </p:txBody>
      </p:sp>
      <p:sp>
        <p:nvSpPr>
          <p:cNvPr id="4" name="TextBox 3">
            <a:extLst>
              <a:ext uri="{FF2B5EF4-FFF2-40B4-BE49-F238E27FC236}">
                <a16:creationId xmlns:a16="http://schemas.microsoft.com/office/drawing/2014/main" id="{0D1359EC-3142-54B0-4645-3BDAFEAA5E4E}"/>
              </a:ext>
            </a:extLst>
          </p:cNvPr>
          <p:cNvSpPr txBox="1"/>
          <p:nvPr/>
        </p:nvSpPr>
        <p:spPr>
          <a:xfrm>
            <a:off x="6985815" y="3268134"/>
            <a:ext cx="3684551" cy="1893762"/>
          </a:xfrm>
          <a:prstGeom prst="rect">
            <a:avLst/>
          </a:prstGeom>
        </p:spPr>
        <p:txBody>
          <a:bodyPr vert="horz" lIns="91440" tIns="45720" rIns="91440" bIns="45720" rtlCol="0" anchor="t">
            <a:normAutofit/>
          </a:bodyPr>
          <a:lstStyle/>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Vs code </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Mongo Db</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React Native</a:t>
            </a:r>
          </a:p>
          <a:p>
            <a:pPr marL="57150" indent="-228600">
              <a:lnSpc>
                <a:spcPct val="15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3" name="Picture 2" descr="Logo&#10;&#10;Description automatically generated">
            <a:extLst>
              <a:ext uri="{FF2B5EF4-FFF2-40B4-BE49-F238E27FC236}">
                <a16:creationId xmlns:a16="http://schemas.microsoft.com/office/drawing/2014/main" id="{245E86B3-7A3E-1236-A4FA-B6655A8C8F2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88122" y="701809"/>
            <a:ext cx="2144635" cy="2884488"/>
          </a:xfrm>
          <a:prstGeom prst="rect">
            <a:avLst/>
          </a:prstGeom>
        </p:spPr>
      </p:pic>
      <p:sp>
        <p:nvSpPr>
          <p:cNvPr id="2" name="TextBox 22">
            <a:extLst>
              <a:ext uri="{FF2B5EF4-FFF2-40B4-BE49-F238E27FC236}">
                <a16:creationId xmlns:a16="http://schemas.microsoft.com/office/drawing/2014/main" id="{D25641EC-58AB-5E86-5D44-A99DCA873824}"/>
              </a:ext>
            </a:extLst>
          </p:cNvPr>
          <p:cNvSpPr txBox="1"/>
          <p:nvPr/>
        </p:nvSpPr>
        <p:spPr>
          <a:xfrm>
            <a:off x="3130068" y="6456114"/>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88713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rot="-2273230">
            <a:off x="9356696" y="481943"/>
            <a:ext cx="1580445" cy="0"/>
          </a:xfrm>
          <a:prstGeom prst="line">
            <a:avLst/>
          </a:prstGeom>
          <a:ln w="9525" cap="rnd">
            <a:solidFill>
              <a:srgbClr val="FFFFFF"/>
            </a:solidFill>
            <a:prstDash val="solid"/>
            <a:headEnd type="none" w="sm" len="sm"/>
            <a:tailEnd type="none" w="sm" len="sm"/>
          </a:ln>
        </p:spPr>
        <p:txBody>
          <a:bodyPr/>
          <a:lstStyle/>
          <a:p>
            <a:endParaRPr lang="en-US"/>
          </a:p>
        </p:txBody>
      </p:sp>
      <p:sp>
        <p:nvSpPr>
          <p:cNvPr id="10" name="TextBox 10"/>
          <p:cNvSpPr txBox="1"/>
          <p:nvPr/>
        </p:nvSpPr>
        <p:spPr>
          <a:xfrm>
            <a:off x="578390" y="309880"/>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11" name="TextBox 11"/>
          <p:cNvSpPr txBox="1"/>
          <p:nvPr/>
        </p:nvSpPr>
        <p:spPr>
          <a:xfrm>
            <a:off x="578390" y="1227450"/>
            <a:ext cx="10917713" cy="369332"/>
          </a:xfrm>
          <a:prstGeom prst="rect">
            <a:avLst/>
          </a:prstGeom>
        </p:spPr>
        <p:txBody>
          <a:bodyPr wrap="square" lIns="0" tIns="0" rIns="0" bIns="0" rtlCol="0" anchor="t">
            <a:spAutoFit/>
          </a:bodyPr>
          <a:lstStyle/>
          <a:p>
            <a:pPr marL="0" algn="l"/>
            <a:r>
              <a:rPr lang="en-US" sz="2400" b="1" i="0" dirty="0">
                <a:effectLst/>
                <a:latin typeface="Times New Roman" panose="02020603050405020304" pitchFamily="18" charset="0"/>
                <a:cs typeface="Times New Roman" panose="02020603050405020304" pitchFamily="18" charset="0"/>
              </a:rPr>
              <a:t>Functional Requirements of Virtual Tutor</a:t>
            </a:r>
          </a:p>
        </p:txBody>
      </p:sp>
      <p:pic>
        <p:nvPicPr>
          <p:cNvPr id="14" name="Picture 1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6373302"/>
            <a:ext cx="2514600" cy="490308"/>
          </a:xfrm>
          <a:prstGeom prst="rect">
            <a:avLst/>
          </a:prstGeom>
        </p:spPr>
      </p:pic>
      <p:grpSp>
        <p:nvGrpSpPr>
          <p:cNvPr id="15" name="Group 15"/>
          <p:cNvGrpSpPr/>
          <p:nvPr/>
        </p:nvGrpSpPr>
        <p:grpSpPr>
          <a:xfrm>
            <a:off x="0" y="6676907"/>
            <a:ext cx="12192000" cy="181095"/>
            <a:chOff x="0" y="0"/>
            <a:chExt cx="24384000" cy="362190"/>
          </a:xfrm>
        </p:grpSpPr>
        <p:sp>
          <p:nvSpPr>
            <p:cNvPr id="16" name="Freeform 16"/>
            <p:cNvSpPr/>
            <p:nvPr/>
          </p:nvSpPr>
          <p:spPr>
            <a:xfrm>
              <a:off x="0" y="0"/>
              <a:ext cx="24384000" cy="362204"/>
            </a:xfrm>
            <a:custGeom>
              <a:avLst/>
              <a:gdLst/>
              <a:ahLst/>
              <a:cxnLst/>
              <a:rect l="l" t="t" r="r" b="b"/>
              <a:pathLst>
                <a:path w="24384000" h="362204">
                  <a:moveTo>
                    <a:pt x="0" y="362204"/>
                  </a:moveTo>
                  <a:lnTo>
                    <a:pt x="9606534" y="0"/>
                  </a:lnTo>
                  <a:lnTo>
                    <a:pt x="24384000" y="362204"/>
                  </a:lnTo>
                  <a:close/>
                </a:path>
              </a:pathLst>
            </a:custGeom>
            <a:solidFill>
              <a:srgbClr val="FFFFFF">
                <a:alpha val="19608"/>
              </a:srgbClr>
            </a:solidFill>
          </p:spPr>
          <p:txBody>
            <a:bodyPr/>
            <a:lstStyle/>
            <a:p>
              <a:endParaRPr lang="en-US"/>
            </a:p>
          </p:txBody>
        </p:sp>
      </p:grpSp>
      <p:sp>
        <p:nvSpPr>
          <p:cNvPr id="3" name="TextBox 2">
            <a:extLst>
              <a:ext uri="{FF2B5EF4-FFF2-40B4-BE49-F238E27FC236}">
                <a16:creationId xmlns:a16="http://schemas.microsoft.com/office/drawing/2014/main" id="{85956241-1E38-222E-4C8C-0595E6B00EAE}"/>
              </a:ext>
            </a:extLst>
          </p:cNvPr>
          <p:cNvSpPr txBox="1"/>
          <p:nvPr/>
        </p:nvSpPr>
        <p:spPr>
          <a:xfrm>
            <a:off x="381000" y="1918287"/>
            <a:ext cx="9398980" cy="3785652"/>
          </a:xfrm>
          <a:prstGeom prst="rect">
            <a:avLst/>
          </a:prstGeom>
          <a:noFill/>
        </p:spPr>
        <p:txBody>
          <a:bodyPr wrap="square">
            <a:spAutoFit/>
          </a:bodyPr>
          <a:lstStyle/>
          <a:p>
            <a:pPr marL="934974" indent="-285750" algn="l">
              <a:buFont typeface="Wingdings" panose="05000000000000000000" pitchFamily="2" charset="2"/>
              <a:buChar char="Ø"/>
            </a:pPr>
            <a:r>
              <a:rPr lang="en-US" sz="2000" b="0" i="0" dirty="0">
                <a:effectLst/>
                <a:latin typeface="-apple-system"/>
              </a:rPr>
              <a:t>The mobile application should allow students to view the availability of virtual tutors and schedule appointments at a convenient time and date.</a:t>
            </a:r>
          </a:p>
          <a:p>
            <a:pPr marL="934974" indent="-285750" algn="l">
              <a:buFont typeface="Wingdings" panose="05000000000000000000" pitchFamily="2" charset="2"/>
              <a:buChar char="Ø"/>
            </a:pPr>
            <a:endParaRPr lang="en-US" sz="2000" b="0" i="0" dirty="0">
              <a:effectLst/>
              <a:latin typeface="-apple-system"/>
            </a:endParaRPr>
          </a:p>
          <a:p>
            <a:pPr marL="934974" indent="-285750" algn="l">
              <a:buFont typeface="Wingdings" panose="05000000000000000000" pitchFamily="2" charset="2"/>
              <a:buChar char="Ø"/>
            </a:pPr>
            <a:r>
              <a:rPr lang="en-US" sz="2000" b="0" i="0" dirty="0">
                <a:effectLst/>
                <a:latin typeface="-apple-system"/>
              </a:rPr>
              <a:t>The ability to personalize virtual meetings based on the student's specific needs and learning style.</a:t>
            </a:r>
          </a:p>
          <a:p>
            <a:pPr marL="934974" indent="-285750" algn="l">
              <a:buFont typeface="Wingdings" panose="05000000000000000000" pitchFamily="2" charset="2"/>
              <a:buChar char="Ø"/>
            </a:pPr>
            <a:endParaRPr lang="en-US" sz="2000" b="0" i="0" dirty="0">
              <a:effectLst/>
              <a:latin typeface="-apple-system"/>
            </a:endParaRPr>
          </a:p>
          <a:p>
            <a:pPr marL="934974" indent="-285750" algn="l">
              <a:buFont typeface="Wingdings" panose="05000000000000000000" pitchFamily="2" charset="2"/>
              <a:buChar char="Ø"/>
            </a:pPr>
            <a:r>
              <a:rPr lang="en-US" sz="2000" b="0" i="0" dirty="0">
                <a:effectLst/>
                <a:latin typeface="-apple-system"/>
              </a:rPr>
              <a:t>The application should support voice-based commands and prompts to help visually impaired students navigate the scheduling process.</a:t>
            </a:r>
          </a:p>
          <a:p>
            <a:pPr marL="934974" indent="-285750" algn="l">
              <a:buFont typeface="Wingdings" panose="05000000000000000000" pitchFamily="2" charset="2"/>
              <a:buChar char="Ø"/>
            </a:pPr>
            <a:endParaRPr lang="en-US" sz="2000" b="0" i="0" dirty="0">
              <a:effectLst/>
              <a:latin typeface="-apple-system"/>
            </a:endParaRPr>
          </a:p>
          <a:p>
            <a:pPr marL="934974" indent="-285750" algn="l">
              <a:buFont typeface="Wingdings" panose="05000000000000000000" pitchFamily="2" charset="2"/>
              <a:buChar char="Ø"/>
            </a:pPr>
            <a:r>
              <a:rPr lang="en-US" sz="2000" b="0" i="0" dirty="0">
                <a:effectLst/>
                <a:latin typeface="-apple-system"/>
              </a:rPr>
              <a:t>The ability to provide feedback and evaluation to the virtual tutor, including the quality of the meeting, the tutor's performance, and the effectiveness of the teaching methods.</a:t>
            </a:r>
          </a:p>
        </p:txBody>
      </p:sp>
      <p:sp>
        <p:nvSpPr>
          <p:cNvPr id="4" name="TextBox 22">
            <a:extLst>
              <a:ext uri="{FF2B5EF4-FFF2-40B4-BE49-F238E27FC236}">
                <a16:creationId xmlns:a16="http://schemas.microsoft.com/office/drawing/2014/main" id="{28258955-B0E4-DAC4-AC09-0F82D8839F01}"/>
              </a:ext>
            </a:extLst>
          </p:cNvPr>
          <p:cNvSpPr txBox="1"/>
          <p:nvPr/>
        </p:nvSpPr>
        <p:spPr>
          <a:xfrm>
            <a:off x="3130068" y="6456114"/>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05752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rot="-2273230">
            <a:off x="9356696" y="481943"/>
            <a:ext cx="1580445" cy="0"/>
          </a:xfrm>
          <a:prstGeom prst="line">
            <a:avLst/>
          </a:prstGeom>
          <a:ln w="9525" cap="rnd">
            <a:solidFill>
              <a:srgbClr val="FFFFFF"/>
            </a:solidFill>
            <a:prstDash val="solid"/>
            <a:headEnd type="none" w="sm" len="sm"/>
            <a:tailEnd type="none" w="sm" len="sm"/>
          </a:ln>
        </p:spPr>
        <p:txBody>
          <a:bodyPr/>
          <a:lstStyle/>
          <a:p>
            <a:endParaRPr lang="en-US"/>
          </a:p>
        </p:txBody>
      </p:sp>
      <p:sp>
        <p:nvSpPr>
          <p:cNvPr id="10" name="TextBox 10"/>
          <p:cNvSpPr txBox="1"/>
          <p:nvPr/>
        </p:nvSpPr>
        <p:spPr>
          <a:xfrm>
            <a:off x="578390" y="309880"/>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11" name="TextBox 11"/>
          <p:cNvSpPr txBox="1"/>
          <p:nvPr/>
        </p:nvSpPr>
        <p:spPr>
          <a:xfrm>
            <a:off x="578390" y="1212527"/>
            <a:ext cx="10917713" cy="369332"/>
          </a:xfrm>
          <a:prstGeom prst="rect">
            <a:avLst/>
          </a:prstGeom>
        </p:spPr>
        <p:txBody>
          <a:bodyPr wrap="square" lIns="0" tIns="0" rIns="0" bIns="0" rtlCol="0" anchor="t">
            <a:spAutoFit/>
          </a:bodyPr>
          <a:lstStyle/>
          <a:p>
            <a:pPr marL="0" algn="l"/>
            <a:r>
              <a:rPr lang="en-US" sz="2400" b="1" i="0" dirty="0">
                <a:effectLst/>
                <a:latin typeface="Times New Roman" panose="02020603050405020304" pitchFamily="18" charset="0"/>
                <a:cs typeface="Times New Roman" panose="02020603050405020304" pitchFamily="18" charset="0"/>
              </a:rPr>
              <a:t>Functional Requirements of Voice Base Calculator</a:t>
            </a:r>
          </a:p>
        </p:txBody>
      </p:sp>
      <p:pic>
        <p:nvPicPr>
          <p:cNvPr id="14" name="Picture 1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6373302"/>
            <a:ext cx="2514600" cy="490308"/>
          </a:xfrm>
          <a:prstGeom prst="rect">
            <a:avLst/>
          </a:prstGeom>
        </p:spPr>
      </p:pic>
      <p:grpSp>
        <p:nvGrpSpPr>
          <p:cNvPr id="15" name="Group 15"/>
          <p:cNvGrpSpPr/>
          <p:nvPr/>
        </p:nvGrpSpPr>
        <p:grpSpPr>
          <a:xfrm>
            <a:off x="0" y="6676907"/>
            <a:ext cx="12192000" cy="181095"/>
            <a:chOff x="0" y="0"/>
            <a:chExt cx="24384000" cy="362190"/>
          </a:xfrm>
        </p:grpSpPr>
        <p:sp>
          <p:nvSpPr>
            <p:cNvPr id="16" name="Freeform 16"/>
            <p:cNvSpPr/>
            <p:nvPr/>
          </p:nvSpPr>
          <p:spPr>
            <a:xfrm>
              <a:off x="0" y="0"/>
              <a:ext cx="24384000" cy="362204"/>
            </a:xfrm>
            <a:custGeom>
              <a:avLst/>
              <a:gdLst/>
              <a:ahLst/>
              <a:cxnLst/>
              <a:rect l="l" t="t" r="r" b="b"/>
              <a:pathLst>
                <a:path w="24384000" h="362204">
                  <a:moveTo>
                    <a:pt x="0" y="362204"/>
                  </a:moveTo>
                  <a:lnTo>
                    <a:pt x="9606534" y="0"/>
                  </a:lnTo>
                  <a:lnTo>
                    <a:pt x="24384000" y="362204"/>
                  </a:lnTo>
                  <a:close/>
                </a:path>
              </a:pathLst>
            </a:custGeom>
            <a:solidFill>
              <a:srgbClr val="FFFFFF">
                <a:alpha val="19608"/>
              </a:srgbClr>
            </a:solidFill>
          </p:spPr>
          <p:txBody>
            <a:bodyPr/>
            <a:lstStyle/>
            <a:p>
              <a:endParaRPr lang="en-US"/>
            </a:p>
          </p:txBody>
        </p:sp>
      </p:grpSp>
      <p:sp>
        <p:nvSpPr>
          <p:cNvPr id="3" name="TextBox 2">
            <a:extLst>
              <a:ext uri="{FF2B5EF4-FFF2-40B4-BE49-F238E27FC236}">
                <a16:creationId xmlns:a16="http://schemas.microsoft.com/office/drawing/2014/main" id="{4ABEB501-93A8-697A-CE88-FE2EA14AB96B}"/>
              </a:ext>
            </a:extLst>
          </p:cNvPr>
          <p:cNvSpPr txBox="1"/>
          <p:nvPr/>
        </p:nvSpPr>
        <p:spPr>
          <a:xfrm>
            <a:off x="578390" y="2051891"/>
            <a:ext cx="8839200" cy="3785652"/>
          </a:xfrm>
          <a:prstGeom prst="rect">
            <a:avLst/>
          </a:prstGeom>
          <a:noFill/>
        </p:spPr>
        <p:txBody>
          <a:bodyPr wrap="square">
            <a:spAutoFit/>
          </a:bodyPr>
          <a:lstStyle/>
          <a:p>
            <a:pPr marL="992124" indent="-34290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The calculator should be able to perform accurate calculations for basic arithmetic operations.</a:t>
            </a:r>
          </a:p>
          <a:p>
            <a:pPr marL="992124" indent="-34290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992124" indent="-34290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The calculator should be able to provide clear and audible voice output of the numbers and results of the calculations.</a:t>
            </a:r>
          </a:p>
          <a:p>
            <a:pPr marL="992124" indent="-34290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992124" indent="-34290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The calculator should have easy-to-use navigation and control features, such as buttons or gestures, that allow the user to perform calculations efficiently and accurately.</a:t>
            </a:r>
          </a:p>
          <a:p>
            <a:pPr marL="992124" indent="-34290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992124" indent="-34290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The calculator should support multiple input methods, such as voice input, keypad input, or a combination of both.</a:t>
            </a:r>
          </a:p>
        </p:txBody>
      </p:sp>
      <p:sp>
        <p:nvSpPr>
          <p:cNvPr id="4" name="TextBox 22">
            <a:extLst>
              <a:ext uri="{FF2B5EF4-FFF2-40B4-BE49-F238E27FC236}">
                <a16:creationId xmlns:a16="http://schemas.microsoft.com/office/drawing/2014/main" id="{48B35937-D971-0AF6-03EC-EDC2115E425B}"/>
              </a:ext>
            </a:extLst>
          </p:cNvPr>
          <p:cNvSpPr txBox="1"/>
          <p:nvPr/>
        </p:nvSpPr>
        <p:spPr>
          <a:xfrm>
            <a:off x="3130068" y="6456114"/>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74344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3D3820-2FCC-AECC-E857-C7A83E15B4BE}"/>
              </a:ext>
            </a:extLst>
          </p:cNvPr>
          <p:cNvSpPr>
            <a:spLocks noGrp="1"/>
          </p:cNvSpPr>
          <p:nvPr>
            <p:ph type="ctrTitle"/>
          </p:nvPr>
        </p:nvSpPr>
        <p:spPr>
          <a:xfrm>
            <a:off x="630936" y="640080"/>
            <a:ext cx="4818888" cy="1481328"/>
          </a:xfrm>
        </p:spPr>
        <p:txBody>
          <a:bodyPr vert="horz" lIns="91440" tIns="45720" rIns="91440" bIns="45720" rtlCol="0" anchor="b">
            <a:normAutofit/>
          </a:bodyPr>
          <a:lstStyle/>
          <a:p>
            <a:pPr algn="l"/>
            <a:r>
              <a:rPr lang="en-US" sz="5000" b="1" kern="1200" spc="-286" dirty="0">
                <a:solidFill>
                  <a:schemeClr val="tx1"/>
                </a:solidFill>
                <a:latin typeface="Open Sans" panose="020B0606030504020204" pitchFamily="34" charset="0"/>
                <a:ea typeface="Open Sans" panose="020B0606030504020204" pitchFamily="34" charset="0"/>
                <a:cs typeface="Open Sans" panose="020B0606030504020204" pitchFamily="34" charset="0"/>
              </a:rPr>
              <a:t>Introduction</a:t>
            </a:r>
            <a:endParaRPr lang="en-US" sz="5000" b="1" kern="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B8B3D833-7492-8D5E-A47D-F00E97DBCF10}"/>
              </a:ext>
            </a:extLst>
          </p:cNvPr>
          <p:cNvSpPr>
            <a:spLocks noGrp="1"/>
          </p:cNvSpPr>
          <p:nvPr>
            <p:ph type="subTitle" idx="1"/>
          </p:nvPr>
        </p:nvSpPr>
        <p:spPr>
          <a:xfrm>
            <a:off x="460857" y="2644669"/>
            <a:ext cx="5236464" cy="3282696"/>
          </a:xfrm>
        </p:spPr>
        <p:txBody>
          <a:bodyPr vert="horz" lIns="91440" tIns="45720" rIns="91440" bIns="45720" rtlCol="0" anchor="t">
            <a:normAutofit lnSpcReduction="10000"/>
          </a:bodyPr>
          <a:lstStyle/>
          <a:p>
            <a:pPr marL="0" marR="0" indent="-228600" algn="just">
              <a:spcBef>
                <a:spcPts val="0"/>
              </a:spcBef>
              <a:spcAft>
                <a:spcPts val="800"/>
              </a:spcAft>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The e-learning method is the most prominent way of gaining knowledge and experiences nowadays. </a:t>
            </a:r>
          </a:p>
          <a:p>
            <a:pPr marL="0" marR="0" indent="-228600" algn="just">
              <a:spcBef>
                <a:spcPts val="0"/>
              </a:spcBef>
              <a:spcAft>
                <a:spcPts val="800"/>
              </a:spcAft>
              <a:buFont typeface="Arial" panose="020B0604020202020204" pitchFamily="34" charset="0"/>
              <a:buChar char="•"/>
            </a:pPr>
            <a:endParaRPr lang="en-US" sz="2000" dirty="0">
              <a:effectLst/>
              <a:latin typeface="Times New Roman" panose="02020603050405020304" pitchFamily="18" charset="0"/>
              <a:cs typeface="Times New Roman" panose="02020603050405020304" pitchFamily="18" charset="0"/>
            </a:endParaRPr>
          </a:p>
          <a:p>
            <a:pPr marL="0" marR="0" indent="-228600" algn="just">
              <a:spcBef>
                <a:spcPts val="0"/>
              </a:spcBef>
              <a:spcAft>
                <a:spcPts val="800"/>
              </a:spcAft>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It supports and enhances the learning experience of students whose eyesight is good, it has caused inconvenience for visually impaired students, who find difficulties in online learning. </a:t>
            </a:r>
          </a:p>
          <a:p>
            <a:pPr marL="0" marR="0" indent="-228600" algn="just">
              <a:spcBef>
                <a:spcPts val="0"/>
              </a:spcBef>
              <a:spcAft>
                <a:spcPts val="800"/>
              </a:spcAft>
              <a:buFont typeface="Arial" panose="020B0604020202020204" pitchFamily="34" charset="0"/>
              <a:buChar char="•"/>
            </a:pPr>
            <a:endParaRPr lang="en-US" sz="2000" dirty="0">
              <a:effectLst/>
              <a:latin typeface="Times New Roman" panose="02020603050405020304" pitchFamily="18" charset="0"/>
              <a:cs typeface="Times New Roman" panose="02020603050405020304" pitchFamily="18" charset="0"/>
            </a:endParaRPr>
          </a:p>
          <a:p>
            <a:pPr marL="0" marR="0" indent="-228600" algn="just">
              <a:spcBef>
                <a:spcPts val="0"/>
              </a:spcBef>
              <a:spcAft>
                <a:spcPts val="800"/>
              </a:spcAft>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We are planning to develop a mobile application using the access mode.</a:t>
            </a:r>
            <a:endParaRPr lang="en-US" sz="2000" dirty="0">
              <a:latin typeface="Times New Roman" panose="02020603050405020304" pitchFamily="18" charset="0"/>
              <a:cs typeface="Times New Roman" panose="02020603050405020304" pitchFamily="18" charset="0"/>
            </a:endParaRPr>
          </a:p>
        </p:txBody>
      </p:sp>
      <p:pic>
        <p:nvPicPr>
          <p:cNvPr id="7" name="Picture 6" descr="A picture containing text&#10;&#10;Description automatically generated">
            <a:extLst>
              <a:ext uri="{FF2B5EF4-FFF2-40B4-BE49-F238E27FC236}">
                <a16:creationId xmlns:a16="http://schemas.microsoft.com/office/drawing/2014/main" id="{7A62F3FC-B323-8AFF-257E-6ECBAEF682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14636" y="699516"/>
            <a:ext cx="5458968" cy="5458968"/>
          </a:xfrm>
          <a:prstGeom prst="rect">
            <a:avLst/>
          </a:prstGeom>
        </p:spPr>
      </p:pic>
    </p:spTree>
    <p:extLst>
      <p:ext uri="{BB962C8B-B14F-4D97-AF65-F5344CB8AC3E}">
        <p14:creationId xmlns:p14="http://schemas.microsoft.com/office/powerpoint/2010/main" val="4022911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3EA278-39A7-A986-D8D5-0F64780E6369}"/>
              </a:ext>
            </a:extLst>
          </p:cNvPr>
          <p:cNvSpPr txBox="1"/>
          <p:nvPr/>
        </p:nvSpPr>
        <p:spPr>
          <a:xfrm>
            <a:off x="1295400" y="1676400"/>
            <a:ext cx="10363200" cy="3139321"/>
          </a:xfrm>
          <a:prstGeom prst="rect">
            <a:avLst/>
          </a:prstGeom>
          <a:noFill/>
        </p:spPr>
        <p:txBody>
          <a:bodyPr wrap="square" rtlCol="0">
            <a:spAutoFit/>
          </a:bodyPr>
          <a:lstStyle/>
          <a:p>
            <a:pPr marL="285750" indent="-285750" algn="l">
              <a:buFont typeface="Wingdings" panose="05000000000000000000" pitchFamily="2" charset="2"/>
              <a:buChar char="Ø"/>
            </a:pPr>
            <a:r>
              <a:rPr lang="en-US" b="0" i="0" dirty="0">
                <a:effectLst/>
                <a:latin typeface="-apple-system"/>
              </a:rPr>
              <a:t>Performance: The system should have fast and reliable performance, with minimal lag time between input and output.</a:t>
            </a:r>
          </a:p>
          <a:p>
            <a:pPr marL="285750" indent="-285750" algn="l">
              <a:buFont typeface="Wingdings" panose="05000000000000000000" pitchFamily="2" charset="2"/>
              <a:buChar char="Ø"/>
            </a:pPr>
            <a:endParaRPr lang="en-US" b="0" i="0" dirty="0">
              <a:effectLst/>
              <a:latin typeface="-apple-system"/>
            </a:endParaRPr>
          </a:p>
          <a:p>
            <a:pPr marL="285750" indent="-285750" algn="l">
              <a:buFont typeface="Wingdings" panose="05000000000000000000" pitchFamily="2" charset="2"/>
              <a:buChar char="Ø"/>
            </a:pPr>
            <a:r>
              <a:rPr lang="en-US" b="0" i="0" dirty="0">
                <a:effectLst/>
                <a:latin typeface="-apple-system"/>
              </a:rPr>
              <a:t>Usability: The system should be easy to use and navigate, with clear and intuitive controls.</a:t>
            </a:r>
          </a:p>
          <a:p>
            <a:pPr marL="285750" indent="-285750" algn="l">
              <a:buFont typeface="Wingdings" panose="05000000000000000000" pitchFamily="2" charset="2"/>
              <a:buChar char="Ø"/>
            </a:pPr>
            <a:endParaRPr lang="en-US" b="0" i="0" dirty="0">
              <a:effectLst/>
              <a:latin typeface="-apple-system"/>
            </a:endParaRPr>
          </a:p>
          <a:p>
            <a:pPr marL="285750" indent="-285750" algn="l">
              <a:buFont typeface="Wingdings" panose="05000000000000000000" pitchFamily="2" charset="2"/>
              <a:buChar char="Ø"/>
            </a:pPr>
            <a:r>
              <a:rPr lang="en-US" b="0" i="0" dirty="0">
                <a:effectLst/>
                <a:latin typeface="-apple-system"/>
              </a:rPr>
              <a:t>Accessibility: The system should be accessible to users with disabilities, with features such as high-contrast colors, screen readers, and other assistive technologies.</a:t>
            </a:r>
          </a:p>
          <a:p>
            <a:pPr marL="285750" indent="-285750" algn="l">
              <a:buFont typeface="Wingdings" panose="05000000000000000000" pitchFamily="2" charset="2"/>
              <a:buChar char="Ø"/>
            </a:pPr>
            <a:endParaRPr lang="en-US" b="0" i="0" dirty="0">
              <a:effectLst/>
              <a:latin typeface="-apple-system"/>
            </a:endParaRPr>
          </a:p>
          <a:p>
            <a:pPr marL="285750" indent="-285750" algn="l">
              <a:buFont typeface="Wingdings" panose="05000000000000000000" pitchFamily="2" charset="2"/>
              <a:buChar char="Ø"/>
            </a:pPr>
            <a:r>
              <a:rPr lang="en-US" b="0" i="0" dirty="0">
                <a:effectLst/>
                <a:latin typeface="-apple-system"/>
              </a:rPr>
              <a:t>Availability: The system should be available to users 24/7, with minimal downtime for maintenance or other issues.</a:t>
            </a:r>
          </a:p>
          <a:p>
            <a:pPr marL="285750" indent="-285750">
              <a:buFont typeface="Wingdings" panose="05000000000000000000" pitchFamily="2" charset="2"/>
              <a:buChar char="Ø"/>
            </a:pPr>
            <a:endParaRPr lang="en-US" dirty="0"/>
          </a:p>
        </p:txBody>
      </p:sp>
      <p:sp>
        <p:nvSpPr>
          <p:cNvPr id="6" name="TextBox 5">
            <a:extLst>
              <a:ext uri="{FF2B5EF4-FFF2-40B4-BE49-F238E27FC236}">
                <a16:creationId xmlns:a16="http://schemas.microsoft.com/office/drawing/2014/main" id="{27786C7C-F10E-BFE7-5F2D-CD0B60FA02A0}"/>
              </a:ext>
            </a:extLst>
          </p:cNvPr>
          <p:cNvSpPr txBox="1"/>
          <p:nvPr/>
        </p:nvSpPr>
        <p:spPr>
          <a:xfrm>
            <a:off x="609600" y="845403"/>
            <a:ext cx="6705600" cy="461665"/>
          </a:xfrm>
          <a:prstGeom prst="rect">
            <a:avLst/>
          </a:prstGeom>
          <a:noFill/>
        </p:spPr>
        <p:txBody>
          <a:bodyPr wrap="square">
            <a:spAutoFit/>
          </a:bodyPr>
          <a:lstStyle/>
          <a:p>
            <a:pPr marL="0" algn="l"/>
            <a:r>
              <a:rPr lang="en-US" sz="2400" b="1" i="0" dirty="0">
                <a:effectLst/>
                <a:latin typeface="Times New Roman" panose="02020603050405020304" pitchFamily="18" charset="0"/>
                <a:cs typeface="Times New Roman" panose="02020603050405020304" pitchFamily="18" charset="0"/>
              </a:rPr>
              <a:t>Non - Functional Requirements of Virtual Tutor.</a:t>
            </a:r>
          </a:p>
        </p:txBody>
      </p:sp>
      <p:sp>
        <p:nvSpPr>
          <p:cNvPr id="7" name="TextBox 22">
            <a:extLst>
              <a:ext uri="{FF2B5EF4-FFF2-40B4-BE49-F238E27FC236}">
                <a16:creationId xmlns:a16="http://schemas.microsoft.com/office/drawing/2014/main" id="{7A537197-032C-E168-3CE4-8757B6C1193D}"/>
              </a:ext>
            </a:extLst>
          </p:cNvPr>
          <p:cNvSpPr txBox="1"/>
          <p:nvPr/>
        </p:nvSpPr>
        <p:spPr>
          <a:xfrm>
            <a:off x="3130068" y="6456114"/>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29609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7BE517-AAF0-258F-8027-AF74BBA15BAF}"/>
              </a:ext>
            </a:extLst>
          </p:cNvPr>
          <p:cNvSpPr txBox="1"/>
          <p:nvPr/>
        </p:nvSpPr>
        <p:spPr>
          <a:xfrm>
            <a:off x="762000" y="1600200"/>
            <a:ext cx="8839200" cy="3139321"/>
          </a:xfrm>
          <a:prstGeom prst="rect">
            <a:avLst/>
          </a:prstGeom>
          <a:noFill/>
        </p:spPr>
        <p:txBody>
          <a:bodyPr wrap="square">
            <a:spAutoFit/>
          </a:bodyPr>
          <a:lstStyle/>
          <a:p>
            <a:pPr marL="861822" indent="-285750" algn="l">
              <a:buFont typeface="Wingdings" panose="05000000000000000000" pitchFamily="2" charset="2"/>
              <a:buChar char="Ø"/>
            </a:pPr>
            <a:r>
              <a:rPr lang="en-US" b="0" i="0" dirty="0">
                <a:effectLst/>
                <a:latin typeface="-apple-system"/>
              </a:rPr>
              <a:t>Usability: The calculator should be easy to use and navigate, with clear and intuitive controls.</a:t>
            </a:r>
          </a:p>
          <a:p>
            <a:pPr marL="861822" indent="-285750" algn="l">
              <a:buFont typeface="Wingdings" panose="05000000000000000000" pitchFamily="2" charset="2"/>
              <a:buChar char="Ø"/>
            </a:pPr>
            <a:endParaRPr lang="en-US" b="0" i="0" dirty="0">
              <a:effectLst/>
              <a:latin typeface="-apple-system"/>
            </a:endParaRPr>
          </a:p>
          <a:p>
            <a:pPr marL="861822" indent="-285750" algn="l">
              <a:buFont typeface="Wingdings" panose="05000000000000000000" pitchFamily="2" charset="2"/>
              <a:buChar char="Ø"/>
            </a:pPr>
            <a:r>
              <a:rPr lang="en-US" b="0" i="0" dirty="0">
                <a:effectLst/>
                <a:latin typeface="-apple-system"/>
              </a:rPr>
              <a:t>Accuracy: The calculator should be highly accurate, with minimal rounding errors or other inaccuracies in its calculations.</a:t>
            </a:r>
          </a:p>
          <a:p>
            <a:pPr marL="861822" indent="-285750" algn="l">
              <a:buFont typeface="Wingdings" panose="05000000000000000000" pitchFamily="2" charset="2"/>
              <a:buChar char="Ø"/>
            </a:pPr>
            <a:endParaRPr lang="en-US" b="0" i="0" dirty="0">
              <a:effectLst/>
              <a:latin typeface="-apple-system"/>
            </a:endParaRPr>
          </a:p>
          <a:p>
            <a:pPr marL="861822" indent="-285750" algn="l">
              <a:buFont typeface="Wingdings" panose="05000000000000000000" pitchFamily="2" charset="2"/>
              <a:buChar char="Ø"/>
            </a:pPr>
            <a:r>
              <a:rPr lang="en-US" b="0" i="0" dirty="0">
                <a:effectLst/>
                <a:latin typeface="-apple-system"/>
              </a:rPr>
              <a:t>Performance: The calculator should have fast and reliable performance, with minimal lag time between input and output.</a:t>
            </a:r>
          </a:p>
          <a:p>
            <a:pPr marL="861822" indent="-285750" algn="l">
              <a:buFont typeface="Wingdings" panose="05000000000000000000" pitchFamily="2" charset="2"/>
              <a:buChar char="Ø"/>
            </a:pPr>
            <a:endParaRPr lang="en-US" b="0" i="0" dirty="0">
              <a:effectLst/>
              <a:latin typeface="-apple-system"/>
            </a:endParaRPr>
          </a:p>
          <a:p>
            <a:pPr marL="861822" indent="-285750" algn="l">
              <a:buFont typeface="Wingdings" panose="05000000000000000000" pitchFamily="2" charset="2"/>
              <a:buChar char="Ø"/>
            </a:pPr>
            <a:r>
              <a:rPr lang="en-US" b="0" i="0" dirty="0">
                <a:effectLst/>
                <a:latin typeface="-apple-system"/>
              </a:rPr>
              <a:t>Scalability: The calculator should be scalable, able to handle large numbers of users and calculations without experiencing performance issues.</a:t>
            </a:r>
          </a:p>
        </p:txBody>
      </p:sp>
      <p:sp>
        <p:nvSpPr>
          <p:cNvPr id="6" name="TextBox 5">
            <a:extLst>
              <a:ext uri="{FF2B5EF4-FFF2-40B4-BE49-F238E27FC236}">
                <a16:creationId xmlns:a16="http://schemas.microsoft.com/office/drawing/2014/main" id="{1F9FBC78-412D-1BDB-66CC-F9A440174A77}"/>
              </a:ext>
            </a:extLst>
          </p:cNvPr>
          <p:cNvSpPr txBox="1"/>
          <p:nvPr/>
        </p:nvSpPr>
        <p:spPr>
          <a:xfrm>
            <a:off x="457200" y="685800"/>
            <a:ext cx="8153400" cy="461665"/>
          </a:xfrm>
          <a:prstGeom prst="rect">
            <a:avLst/>
          </a:prstGeom>
          <a:noFill/>
        </p:spPr>
        <p:txBody>
          <a:bodyPr wrap="square">
            <a:spAutoFit/>
          </a:bodyPr>
          <a:lstStyle/>
          <a:p>
            <a:pPr marL="0" algn="l"/>
            <a:r>
              <a:rPr lang="en-US" sz="2400" b="1" i="0" dirty="0">
                <a:effectLst/>
                <a:latin typeface="Times New Roman" panose="02020603050405020304" pitchFamily="18" charset="0"/>
                <a:cs typeface="Times New Roman" panose="02020603050405020304" pitchFamily="18" charset="0"/>
              </a:rPr>
              <a:t>Non - Functional Requirements of  Voice Base Calculator.</a:t>
            </a:r>
          </a:p>
        </p:txBody>
      </p:sp>
      <p:sp>
        <p:nvSpPr>
          <p:cNvPr id="7" name="TextBox 22">
            <a:extLst>
              <a:ext uri="{FF2B5EF4-FFF2-40B4-BE49-F238E27FC236}">
                <a16:creationId xmlns:a16="http://schemas.microsoft.com/office/drawing/2014/main" id="{13012478-80CD-EF50-26DA-2973AB69084C}"/>
              </a:ext>
            </a:extLst>
          </p:cNvPr>
          <p:cNvSpPr txBox="1"/>
          <p:nvPr/>
        </p:nvSpPr>
        <p:spPr>
          <a:xfrm>
            <a:off x="3130068" y="6456114"/>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69043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9B39-10FB-002C-7134-4E29571EDB52}"/>
              </a:ext>
            </a:extLst>
          </p:cNvPr>
          <p:cNvSpPr>
            <a:spLocks noGrp="1"/>
          </p:cNvSpPr>
          <p:nvPr>
            <p:ph type="title"/>
          </p:nvPr>
        </p:nvSpPr>
        <p:spPr/>
        <p:txBody>
          <a:bodyPr>
            <a:normAutofit/>
          </a:bodyPr>
          <a:lstStyle/>
          <a:p>
            <a:r>
              <a:rPr lang="en-US" sz="5000" spc="-236" dirty="0">
                <a:latin typeface="Open Sans Bold"/>
              </a:rPr>
              <a:t>References</a:t>
            </a:r>
            <a:endParaRPr lang="en-US" sz="5000" dirty="0"/>
          </a:p>
        </p:txBody>
      </p:sp>
      <p:pic>
        <p:nvPicPr>
          <p:cNvPr id="7" name="Picture 6">
            <a:extLst>
              <a:ext uri="{FF2B5EF4-FFF2-40B4-BE49-F238E27FC236}">
                <a16:creationId xmlns:a16="http://schemas.microsoft.com/office/drawing/2014/main" id="{5366EA85-4FD1-9889-C25C-6C1FC7C5D0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0600" y="2094600"/>
            <a:ext cx="9719765" cy="2668800"/>
          </a:xfrm>
          <a:prstGeom prst="rect">
            <a:avLst/>
          </a:prstGeom>
        </p:spPr>
      </p:pic>
      <p:sp>
        <p:nvSpPr>
          <p:cNvPr id="3" name="TextBox 22">
            <a:extLst>
              <a:ext uri="{FF2B5EF4-FFF2-40B4-BE49-F238E27FC236}">
                <a16:creationId xmlns:a16="http://schemas.microsoft.com/office/drawing/2014/main" id="{BC622BA2-6AC6-04F2-5C15-41821CB006A1}"/>
              </a:ext>
            </a:extLst>
          </p:cNvPr>
          <p:cNvSpPr txBox="1"/>
          <p:nvPr/>
        </p:nvSpPr>
        <p:spPr>
          <a:xfrm>
            <a:off x="3130068" y="6456114"/>
            <a:ext cx="7493365" cy="360804"/>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IT20247836  | Dias S.T.D|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Virtual tutor &amp; Voice based calculator</a:t>
            </a:r>
            <a:endParaRPr lang="en-US" sz="1500" kern="1200" spc="-263"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54324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5297762" y="3255264"/>
            <a:ext cx="6251110" cy="950976"/>
          </a:xfrm>
        </p:spPr>
        <p:txBody>
          <a:bodyPr vert="horz" lIns="91440" tIns="45720" rIns="91440" bIns="45720" rtlCol="0" anchor="b">
            <a:normAutofit/>
          </a:bodyPr>
          <a:lstStyle/>
          <a:p>
            <a:r>
              <a:rPr lang="en-US" sz="5400" spc="-87" dirty="0">
                <a:latin typeface="Open Sans"/>
              </a:rPr>
              <a:t>Liyanage A.L.D.K.S</a:t>
            </a:r>
            <a:endParaRPr lang="en-US" sz="5400" b="1" dirty="0"/>
          </a:p>
        </p:txBody>
      </p:sp>
      <p:pic>
        <p:nvPicPr>
          <p:cNvPr id="3" name="Picture 2" descr="Graphical user interface, application&#10;&#10;Description automatically generated">
            <a:extLst>
              <a:ext uri="{FF2B5EF4-FFF2-40B4-BE49-F238E27FC236}">
                <a16:creationId xmlns:a16="http://schemas.microsoft.com/office/drawing/2014/main" id="{E435A716-4A41-63A3-E8AF-1B0DED4C69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5">
            <a:extLst>
              <a:ext uri="{FF2B5EF4-FFF2-40B4-BE49-F238E27FC236}">
                <a16:creationId xmlns:a16="http://schemas.microsoft.com/office/drawing/2014/main" id="{89DB5DEA-EDBB-4173-8668-2D5A9F474CB0}"/>
              </a:ext>
            </a:extLst>
          </p:cNvPr>
          <p:cNvSpPr txBox="1">
            <a:spLocks/>
          </p:cNvSpPr>
          <p:nvPr/>
        </p:nvSpPr>
        <p:spPr>
          <a:xfrm>
            <a:off x="5297760" y="4636008"/>
            <a:ext cx="6251111" cy="157276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IT20146474  </a:t>
            </a:r>
          </a:p>
          <a:p>
            <a:r>
              <a:rPr lang="en-US" b="1" spc="330" dirty="0">
                <a:solidFill>
                  <a:schemeClr val="tx1"/>
                </a:solidFill>
                <a:latin typeface="Open Sans" panose="020B0606030504020204" pitchFamily="34" charset="0"/>
                <a:ea typeface="Open Sans" panose="020B0606030504020204" pitchFamily="34" charset="0"/>
                <a:cs typeface="Open Sans" panose="020B0606030504020204" pitchFamily="34" charset="0"/>
              </a:rPr>
              <a:t>Information Technology</a:t>
            </a:r>
          </a:p>
        </p:txBody>
      </p:sp>
    </p:spTree>
    <p:extLst>
      <p:ext uri="{BB962C8B-B14F-4D97-AF65-F5344CB8AC3E}">
        <p14:creationId xmlns:p14="http://schemas.microsoft.com/office/powerpoint/2010/main" val="4122897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extBox 13">
            <a:extLst>
              <a:ext uri="{FF2B5EF4-FFF2-40B4-BE49-F238E27FC236}">
                <a16:creationId xmlns:a16="http://schemas.microsoft.com/office/drawing/2014/main" id="{9EB72DF6-F924-0F3D-2A13-0B3BDE70A703}"/>
              </a:ext>
            </a:extLst>
          </p:cNvPr>
          <p:cNvSpPr txBox="1"/>
          <p:nvPr/>
        </p:nvSpPr>
        <p:spPr>
          <a:xfrm>
            <a:off x="4532938" y="506072"/>
            <a:ext cx="6629400" cy="1325563"/>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5000" b="1" i="0" u="none" strike="noStrike" baseline="0" dirty="0">
                <a:latin typeface="Open Sans" panose="020B0606030504020204" pitchFamily="34" charset="0"/>
                <a:ea typeface="Open Sans" panose="020B0606030504020204" pitchFamily="34" charset="0"/>
                <a:cs typeface="Open Sans" panose="020B0606030504020204" pitchFamily="34" charset="0"/>
              </a:rPr>
              <a:t>Gaming Module</a:t>
            </a:r>
            <a:endParaRPr lang="en-US" sz="5000" b="1" spc="-263"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Graphical user interface, application, Teams&#10;&#10;Description automatically generated">
            <a:extLst>
              <a:ext uri="{FF2B5EF4-FFF2-40B4-BE49-F238E27FC236}">
                <a16:creationId xmlns:a16="http://schemas.microsoft.com/office/drawing/2014/main" id="{061CB673-DC12-D8F4-B4EC-78A6833CBEF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00" y="1109662"/>
            <a:ext cx="5238750" cy="4638675"/>
          </a:xfrm>
          <a:prstGeom prst="rect">
            <a:avLst/>
          </a:prstGeom>
        </p:spPr>
      </p:pic>
      <p:graphicFrame>
        <p:nvGraphicFramePr>
          <p:cNvPr id="3" name="TextBox 5">
            <a:extLst>
              <a:ext uri="{FF2B5EF4-FFF2-40B4-BE49-F238E27FC236}">
                <a16:creationId xmlns:a16="http://schemas.microsoft.com/office/drawing/2014/main" id="{B0D640C5-00CB-4C9E-46F1-F0337716D92A}"/>
              </a:ext>
            </a:extLst>
          </p:cNvPr>
          <p:cNvGraphicFramePr/>
          <p:nvPr>
            <p:extLst>
              <p:ext uri="{D42A27DB-BD31-4B8C-83A1-F6EECF244321}">
                <p14:modId xmlns:p14="http://schemas.microsoft.com/office/powerpoint/2010/main" val="3086894716"/>
              </p:ext>
            </p:extLst>
          </p:nvPr>
        </p:nvGraphicFramePr>
        <p:xfrm>
          <a:off x="3886200" y="1981200"/>
          <a:ext cx="8153400" cy="350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22">
            <a:extLst>
              <a:ext uri="{FF2B5EF4-FFF2-40B4-BE49-F238E27FC236}">
                <a16:creationId xmlns:a16="http://schemas.microsoft.com/office/drawing/2014/main" id="{129FC83E-D735-3B7E-D09F-EC74C79A7099}"/>
              </a:ext>
            </a:extLst>
          </p:cNvPr>
          <p:cNvSpPr txBox="1"/>
          <p:nvPr/>
        </p:nvSpPr>
        <p:spPr>
          <a:xfrm>
            <a:off x="6934200" y="6477000"/>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2064459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9">
            <a:extLst>
              <a:ext uri="{FF2B5EF4-FFF2-40B4-BE49-F238E27FC236}">
                <a16:creationId xmlns:a16="http://schemas.microsoft.com/office/drawing/2014/main" id="{A2DEE971-6152-569D-F19C-1AB335724507}"/>
              </a:ext>
            </a:extLst>
          </p:cNvPr>
          <p:cNvSpPr txBox="1"/>
          <p:nvPr/>
        </p:nvSpPr>
        <p:spPr>
          <a:xfrm>
            <a:off x="808638" y="386930"/>
            <a:ext cx="9236700"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kern="1200" spc="-263"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Background</a:t>
            </a:r>
            <a:r>
              <a:rPr lang="en-US" sz="5400" kern="1200" spc="-263" dirty="0">
                <a:solidFill>
                  <a:schemeClr val="tx1"/>
                </a:solidFill>
                <a:latin typeface="+mj-lt"/>
                <a:ea typeface="+mj-ea"/>
                <a:cs typeface="+mj-cs"/>
              </a:rPr>
              <a:t> </a:t>
            </a: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A8AB5F4-905A-6DF9-4E5F-55B51E7FC9D1}"/>
              </a:ext>
            </a:extLst>
          </p:cNvPr>
          <p:cNvSpPr txBox="1"/>
          <p:nvPr/>
        </p:nvSpPr>
        <p:spPr>
          <a:xfrm>
            <a:off x="808638" y="2203079"/>
            <a:ext cx="10143668" cy="4147845"/>
          </a:xfrm>
          <a:prstGeom prst="rect">
            <a:avLst/>
          </a:prstGeom>
        </p:spPr>
        <p:txBody>
          <a:bodyPr vert="horz" lIns="91440" tIns="45720" rIns="91440" bIns="45720" rtlCol="0" anchor="ctr">
            <a:normAutofit fontScale="92500" lnSpcReduction="20000"/>
          </a:bodyPr>
          <a:lstStyle/>
          <a:p>
            <a:pPr marL="0" marR="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“Toward designing mobile games for visually challenged children” [1]</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Has developed two audible mobile games were designed and tested.</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It is a mobile application</a:t>
            </a:r>
          </a:p>
          <a:p>
            <a:pPr marL="0" marR="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“Mathematics for all: a Game-Based Learning Environment for Visually Impaired Students” [2]</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Has developed brain improvement Mathematics mobile application for Visually Impaired Students</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A mobile application</a:t>
            </a:r>
          </a:p>
          <a:p>
            <a:pPr marL="0" marR="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"Design and implementation of an educational game considering issues for visually impaired people inclusion"[3]</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Here they mainly focused on developing games to make the studies more interesting</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They have used various audio-based systems to develop the games</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They have used the accessible modules to design the games.</a:t>
            </a:r>
          </a:p>
          <a:p>
            <a:pPr marL="0" marR="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“Design, implementation, and evaluation of a mobile game for blind people: toward making mobile fun accessible to everyone” [4] </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It has designed for online games for visually impaired students.</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used the audio concept</a:t>
            </a:r>
          </a:p>
        </p:txBody>
      </p:sp>
      <p:sp>
        <p:nvSpPr>
          <p:cNvPr id="3" name="TextBox 22">
            <a:extLst>
              <a:ext uri="{FF2B5EF4-FFF2-40B4-BE49-F238E27FC236}">
                <a16:creationId xmlns:a16="http://schemas.microsoft.com/office/drawing/2014/main" id="{764F89C9-2B72-6D45-6BD6-52F16EC5D4E9}"/>
              </a:ext>
            </a:extLst>
          </p:cNvPr>
          <p:cNvSpPr txBox="1"/>
          <p:nvPr/>
        </p:nvSpPr>
        <p:spPr>
          <a:xfrm>
            <a:off x="6934200" y="6477000"/>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1989055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DC2B57-E330-3C9D-49C9-01E16376FF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457200" y="-1"/>
            <a:ext cx="670560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9" name="TextBox 8">
            <a:extLst>
              <a:ext uri="{FF2B5EF4-FFF2-40B4-BE49-F238E27FC236}">
                <a16:creationId xmlns:a16="http://schemas.microsoft.com/office/drawing/2014/main" id="{4F4CBC1C-9E1F-9EF4-0939-68173FE25B32}"/>
              </a:ext>
            </a:extLst>
          </p:cNvPr>
          <p:cNvSpPr txBox="1"/>
          <p:nvPr/>
        </p:nvSpPr>
        <p:spPr>
          <a:xfrm>
            <a:off x="6125095" y="2386052"/>
            <a:ext cx="5465893" cy="2758897"/>
          </a:xfrm>
          <a:prstGeom prst="rect">
            <a:avLst/>
          </a:prstGeom>
        </p:spPr>
        <p:txBody>
          <a:bodyPr vert="horz" lIns="91440" tIns="45720" rIns="91440" bIns="45720" rtlCol="0">
            <a:normAutofit lnSpcReduction="10000"/>
          </a:bodyPr>
          <a:lstStyle/>
          <a:p>
            <a:pPr marL="342900" indent="-342900">
              <a:buFont typeface="Wingdings" panose="05000000000000000000" pitchFamily="2" charset="2"/>
              <a:buChar char="Ø"/>
            </a:pPr>
            <a:r>
              <a:rPr lang="en-US" sz="2000" kern="1200" dirty="0">
                <a:solidFill>
                  <a:srgbClr val="000000"/>
                </a:solidFill>
                <a:effectLst/>
                <a:latin typeface="Times New Roman" panose="02020603050405020304" pitchFamily="18" charset="0"/>
                <a:cs typeface="Times New Roman" panose="02020603050405020304" pitchFamily="18" charset="0"/>
              </a:rPr>
              <a:t>How to evaluate the effectiveness of the learning activities conducted through the platform?</a:t>
            </a:r>
          </a:p>
          <a:p>
            <a:pPr marL="342900" indent="-342900">
              <a:buFont typeface="Wingdings" panose="05000000000000000000" pitchFamily="2" charset="2"/>
              <a:buChar char="Ø"/>
            </a:pPr>
            <a:endParaRPr lang="en-US" sz="2000" kern="1200" dirty="0">
              <a:solidFill>
                <a:srgbClr val="000000"/>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How to create a gaming platform to  improve interest in studies while having fun?</a:t>
            </a:r>
          </a:p>
          <a:p>
            <a:pPr marL="342900" indent="-342900">
              <a:buFont typeface="Wingdings" panose="05000000000000000000" pitchFamily="2" charset="2"/>
              <a:buChar char="Ø"/>
            </a:pPr>
            <a:endParaRPr lang="en-US" sz="2000" kern="1200" dirty="0">
              <a:solidFill>
                <a:srgbClr val="000000"/>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kern="1200" dirty="0">
                <a:solidFill>
                  <a:srgbClr val="000000"/>
                </a:solidFill>
                <a:effectLst/>
                <a:latin typeface="Times New Roman" panose="02020603050405020304" pitchFamily="18" charset="0"/>
                <a:cs typeface="Times New Roman" panose="02020603050405020304" pitchFamily="18" charset="0"/>
              </a:rPr>
              <a:t>How to create a platform that facilitates the use of accessibility mode?</a:t>
            </a:r>
            <a:endParaRPr lang="en-US" sz="2000" dirty="0">
              <a:effectLst/>
              <a:latin typeface="Times New Roman" panose="02020603050405020304" pitchFamily="18" charset="0"/>
              <a:cs typeface="Times New Roman" panose="02020603050405020304" pitchFamily="18" charset="0"/>
            </a:endParaRPr>
          </a:p>
          <a:p>
            <a:endParaRPr lang="en-US" sz="1800" dirty="0">
              <a:effectLst/>
            </a:endParaRPr>
          </a:p>
          <a:p>
            <a:endParaRPr lang="en-US" sz="1800" dirty="0"/>
          </a:p>
        </p:txBody>
      </p:sp>
      <p:sp>
        <p:nvSpPr>
          <p:cNvPr id="4" name="TextBox 3">
            <a:extLst>
              <a:ext uri="{FF2B5EF4-FFF2-40B4-BE49-F238E27FC236}">
                <a16:creationId xmlns:a16="http://schemas.microsoft.com/office/drawing/2014/main" id="{7D2D4B83-B037-72DC-077D-372CA847E38B}"/>
              </a:ext>
            </a:extLst>
          </p:cNvPr>
          <p:cNvSpPr txBox="1"/>
          <p:nvPr/>
        </p:nvSpPr>
        <p:spPr>
          <a:xfrm>
            <a:off x="6217920" y="431632"/>
            <a:ext cx="6355080" cy="1330839"/>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5000" b="1" dirty="0">
                <a:latin typeface="Open Sans Bold" panose="020B0806030504020204" pitchFamily="34" charset="0"/>
                <a:ea typeface="Open Sans Bold" panose="020B0806030504020204" pitchFamily="34" charset="0"/>
                <a:cs typeface="Open Sans Bold" panose="020B0806030504020204" pitchFamily="34" charset="0"/>
              </a:rPr>
              <a:t>Research Problem</a:t>
            </a:r>
          </a:p>
        </p:txBody>
      </p:sp>
      <p:sp>
        <p:nvSpPr>
          <p:cNvPr id="2" name="TextBox 22">
            <a:extLst>
              <a:ext uri="{FF2B5EF4-FFF2-40B4-BE49-F238E27FC236}">
                <a16:creationId xmlns:a16="http://schemas.microsoft.com/office/drawing/2014/main" id="{F4796BD4-D4B5-2CF6-0323-9097230DBCA7}"/>
              </a:ext>
            </a:extLst>
          </p:cNvPr>
          <p:cNvSpPr txBox="1"/>
          <p:nvPr/>
        </p:nvSpPr>
        <p:spPr>
          <a:xfrm>
            <a:off x="6934200" y="6477000"/>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3428827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rot="-2273230">
            <a:off x="9369806" y="496116"/>
            <a:ext cx="1580445" cy="0"/>
          </a:xfrm>
          <a:prstGeom prst="line">
            <a:avLst/>
          </a:prstGeom>
          <a:ln w="9525" cap="rnd">
            <a:solidFill>
              <a:srgbClr val="FFFFFF"/>
            </a:solidFill>
            <a:prstDash val="solid"/>
            <a:headEnd type="none" w="sm" len="sm"/>
            <a:tailEnd type="none" w="sm" len="sm"/>
          </a:ln>
        </p:spPr>
        <p:txBody>
          <a:bodyPr/>
          <a:lstStyle/>
          <a:p>
            <a:endParaRPr lang="en-US"/>
          </a:p>
        </p:txBody>
      </p:sp>
      <p:sp>
        <p:nvSpPr>
          <p:cNvPr id="7" name="TextBox 7"/>
          <p:cNvSpPr txBox="1"/>
          <p:nvPr/>
        </p:nvSpPr>
        <p:spPr>
          <a:xfrm>
            <a:off x="516339" y="1088019"/>
            <a:ext cx="7246676" cy="282129"/>
          </a:xfrm>
          <a:prstGeom prst="rect">
            <a:avLst/>
          </a:prstGeom>
        </p:spPr>
        <p:txBody>
          <a:bodyPr lIns="0" tIns="0" rIns="0" bIns="0" rtlCol="0" anchor="t">
            <a:spAutoFit/>
          </a:bodyPr>
          <a:lstStyle/>
          <a:p>
            <a:pPr>
              <a:lnSpc>
                <a:spcPts val="2160"/>
              </a:lnSpc>
            </a:pPr>
            <a:r>
              <a:rPr lang="en-US" sz="2000" spc="220">
                <a:solidFill>
                  <a:srgbClr val="014067"/>
                </a:solidFill>
                <a:latin typeface="Open Sans"/>
              </a:rPr>
              <a:t>Comparison of existing solutions</a:t>
            </a:r>
          </a:p>
        </p:txBody>
      </p:sp>
      <p:graphicFrame>
        <p:nvGraphicFramePr>
          <p:cNvPr id="8" name="Table 8"/>
          <p:cNvGraphicFramePr>
            <a:graphicFrameLocks noGrp="1"/>
          </p:cNvGraphicFramePr>
          <p:nvPr>
            <p:extLst>
              <p:ext uri="{D42A27DB-BD31-4B8C-83A1-F6EECF244321}">
                <p14:modId xmlns:p14="http://schemas.microsoft.com/office/powerpoint/2010/main" val="3961549803"/>
              </p:ext>
            </p:extLst>
          </p:nvPr>
        </p:nvGraphicFramePr>
        <p:xfrm>
          <a:off x="2590798" y="1489855"/>
          <a:ext cx="7315202" cy="4910945"/>
        </p:xfrm>
        <a:graphic>
          <a:graphicData uri="http://schemas.openxmlformats.org/drawingml/2006/table">
            <a:tbl>
              <a:tblPr/>
              <a:tblGrid>
                <a:gridCol w="1449733">
                  <a:extLst>
                    <a:ext uri="{9D8B030D-6E8A-4147-A177-3AD203B41FA5}">
                      <a16:colId xmlns:a16="http://schemas.microsoft.com/office/drawing/2014/main" val="20000"/>
                    </a:ext>
                  </a:extLst>
                </a:gridCol>
                <a:gridCol w="1561758">
                  <a:extLst>
                    <a:ext uri="{9D8B030D-6E8A-4147-A177-3AD203B41FA5}">
                      <a16:colId xmlns:a16="http://schemas.microsoft.com/office/drawing/2014/main" val="20001"/>
                    </a:ext>
                  </a:extLst>
                </a:gridCol>
                <a:gridCol w="1448121">
                  <a:extLst>
                    <a:ext uri="{9D8B030D-6E8A-4147-A177-3AD203B41FA5}">
                      <a16:colId xmlns:a16="http://schemas.microsoft.com/office/drawing/2014/main" val="20002"/>
                    </a:ext>
                  </a:extLst>
                </a:gridCol>
                <a:gridCol w="1427795">
                  <a:extLst>
                    <a:ext uri="{9D8B030D-6E8A-4147-A177-3AD203B41FA5}">
                      <a16:colId xmlns:a16="http://schemas.microsoft.com/office/drawing/2014/main" val="2213469080"/>
                    </a:ext>
                  </a:extLst>
                </a:gridCol>
                <a:gridCol w="1427795">
                  <a:extLst>
                    <a:ext uri="{9D8B030D-6E8A-4147-A177-3AD203B41FA5}">
                      <a16:colId xmlns:a16="http://schemas.microsoft.com/office/drawing/2014/main" val="20003"/>
                    </a:ext>
                  </a:extLst>
                </a:gridCol>
              </a:tblGrid>
              <a:tr h="1244690">
                <a:tc>
                  <a:txBody>
                    <a:bodyPr/>
                    <a:lstStyle/>
                    <a:p>
                      <a:pPr algn="l">
                        <a:defRPr/>
                      </a:pPr>
                      <a:r>
                        <a:rPr lang="en-US" sz="1600" b="0" i="0" u="none" strike="noStrike" kern="1200" baseline="0" dirty="0">
                          <a:solidFill>
                            <a:schemeClr val="tx1"/>
                          </a:solidFill>
                          <a:latin typeface="+mn-lt"/>
                          <a:ea typeface="+mn-ea"/>
                          <a:cs typeface="+mn-cs"/>
                        </a:rPr>
                        <a:t>Research</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r>
                        <a:rPr lang="en-US" sz="1800" b="0" i="0" u="none" strike="noStrike" kern="1200" baseline="0" dirty="0">
                          <a:solidFill>
                            <a:schemeClr val="tx1"/>
                          </a:solidFill>
                          <a:latin typeface="+mn-lt"/>
                          <a:ea typeface="+mn-ea"/>
                          <a:cs typeface="+mn-cs"/>
                        </a:rPr>
                        <a:t>Brain improvement </a:t>
                      </a:r>
                    </a:p>
                    <a:p>
                      <a:r>
                        <a:rPr lang="en-US" sz="1800" b="0" i="0" u="none" strike="noStrike" kern="1200" baseline="0" dirty="0">
                          <a:solidFill>
                            <a:schemeClr val="tx1"/>
                          </a:solidFill>
                          <a:latin typeface="+mn-lt"/>
                          <a:ea typeface="+mn-ea"/>
                          <a:cs typeface="+mn-cs"/>
                        </a:rPr>
                        <a:t>games</a:t>
                      </a:r>
                      <a:endParaRPr lang="en-US" sz="1600" spc="-95" dirty="0">
                        <a:solidFill>
                          <a:srgbClr val="3F3F3F"/>
                        </a:solidFill>
                        <a:latin typeface="Open Sans Bold"/>
                      </a:endParaRP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Voice base games</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Accessibility mode in the UI design	</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r>
                        <a:rPr lang="en-US" sz="1800" b="0" i="0" u="none" strike="noStrike" kern="1200" baseline="0" dirty="0">
                          <a:solidFill>
                            <a:schemeClr val="tx1"/>
                          </a:solidFill>
                          <a:latin typeface="+mn-lt"/>
                          <a:ea typeface="+mn-ea"/>
                          <a:cs typeface="+mn-cs"/>
                        </a:rPr>
                        <a:t>Mobile application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extLst>
                  <a:ext uri="{0D108BD9-81ED-4DB2-BD59-A6C34878D82A}">
                    <a16:rowId xmlns:a16="http://schemas.microsoft.com/office/drawing/2014/main" val="10000"/>
                  </a:ext>
                </a:extLst>
              </a:tr>
              <a:tr h="599851">
                <a:tc>
                  <a:txBody>
                    <a:bodyPr/>
                    <a:lstStyle/>
                    <a:p>
                      <a:r>
                        <a:rPr lang="en-US" sz="1800" b="0" i="0" u="none" strike="noStrike" kern="1200" baseline="0" dirty="0">
                          <a:solidFill>
                            <a:schemeClr val="tx1"/>
                          </a:solidFill>
                          <a:latin typeface="+mn-lt"/>
                          <a:ea typeface="+mn-ea"/>
                          <a:cs typeface="+mn-cs"/>
                        </a:rPr>
                        <a:t>Research 1 [1]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91614588"/>
                  </a:ext>
                </a:extLst>
              </a:tr>
              <a:tr h="704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Research 2 [2] 	</a:t>
                      </a:r>
                    </a:p>
                    <a:p>
                      <a:pPr algn="l">
                        <a:defRPr/>
                      </a:pP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416669996"/>
                  </a:ext>
                </a:extLst>
              </a:tr>
              <a:tr h="704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Research 3 [3] 	</a:t>
                      </a:r>
                    </a:p>
                    <a:p>
                      <a:pPr algn="l">
                        <a:defRPr/>
                      </a:pP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753585009"/>
                  </a:ext>
                </a:extLst>
              </a:tr>
              <a:tr h="740175">
                <a:tc>
                  <a:txBody>
                    <a:bodyPr/>
                    <a:lstStyle/>
                    <a:p>
                      <a:r>
                        <a:rPr lang="en-US" sz="1800" b="0" i="0" u="none" strike="noStrike" kern="1200" baseline="0" dirty="0">
                          <a:solidFill>
                            <a:schemeClr val="tx1"/>
                          </a:solidFill>
                          <a:latin typeface="+mn-lt"/>
                          <a:ea typeface="+mn-ea"/>
                          <a:cs typeface="+mn-cs"/>
                        </a:rPr>
                        <a:t>Research 4 [4]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4"/>
                  </a:ext>
                </a:extLst>
              </a:tr>
              <a:tr h="869783">
                <a:tc>
                  <a:txBody>
                    <a:bodyPr/>
                    <a:lstStyle/>
                    <a:p>
                      <a:pPr algn="l">
                        <a:defRPr/>
                      </a:pPr>
                      <a:endParaRPr lang="en-US" sz="1800" spc="-107" dirty="0">
                        <a:solidFill>
                          <a:srgbClr val="3F3F3F"/>
                        </a:solidFill>
                        <a:latin typeface="Open Sans Bold"/>
                      </a:endParaRPr>
                    </a:p>
                    <a:p>
                      <a:r>
                        <a:rPr lang="en-US" sz="1800" b="0" i="0" u="none" strike="noStrike" kern="1200" baseline="0" dirty="0">
                          <a:solidFill>
                            <a:schemeClr val="tx1"/>
                          </a:solidFill>
                          <a:latin typeface="+mn-lt"/>
                          <a:ea typeface="+mn-ea"/>
                          <a:cs typeface="+mn-cs"/>
                        </a:rPr>
                        <a:t>New Research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5"/>
                  </a:ext>
                </a:extLst>
              </a:tr>
            </a:tbl>
          </a:graphicData>
        </a:graphic>
      </p:graphicFrame>
      <p:grpSp>
        <p:nvGrpSpPr>
          <p:cNvPr id="20" name="Group 20"/>
          <p:cNvGrpSpPr/>
          <p:nvPr/>
        </p:nvGrpSpPr>
        <p:grpSpPr>
          <a:xfrm>
            <a:off x="13110" y="6691079"/>
            <a:ext cx="12192000" cy="181095"/>
            <a:chOff x="0" y="0"/>
            <a:chExt cx="24384000" cy="362190"/>
          </a:xfrm>
        </p:grpSpPr>
        <p:sp>
          <p:nvSpPr>
            <p:cNvPr id="21" name="Freeform 21"/>
            <p:cNvSpPr/>
            <p:nvPr/>
          </p:nvSpPr>
          <p:spPr>
            <a:xfrm>
              <a:off x="0" y="0"/>
              <a:ext cx="24384000" cy="362204"/>
            </a:xfrm>
            <a:custGeom>
              <a:avLst/>
              <a:gdLst/>
              <a:ahLst/>
              <a:cxnLst/>
              <a:rect l="l" t="t" r="r" b="b"/>
              <a:pathLst>
                <a:path w="24384000" h="362204">
                  <a:moveTo>
                    <a:pt x="0" y="362204"/>
                  </a:moveTo>
                  <a:lnTo>
                    <a:pt x="9606534" y="0"/>
                  </a:lnTo>
                  <a:lnTo>
                    <a:pt x="24384000" y="362204"/>
                  </a:lnTo>
                  <a:close/>
                </a:path>
              </a:pathLst>
            </a:custGeom>
            <a:solidFill>
              <a:srgbClr val="FFFFFF">
                <a:alpha val="19608"/>
              </a:srgbClr>
            </a:solidFill>
          </p:spPr>
          <p:txBody>
            <a:bodyPr/>
            <a:lstStyle/>
            <a:p>
              <a:endParaRPr lang="en-US"/>
            </a:p>
          </p:txBody>
        </p:sp>
      </p:grpSp>
      <p:pic>
        <p:nvPicPr>
          <p:cNvPr id="22" name="Picture 22"/>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110" y="6387475"/>
            <a:ext cx="2514600" cy="490308"/>
          </a:xfrm>
          <a:prstGeom prst="rect">
            <a:avLst/>
          </a:prstGeom>
        </p:spPr>
      </p:pic>
      <p:sp>
        <p:nvSpPr>
          <p:cNvPr id="29" name="TextBox 29"/>
          <p:cNvSpPr txBox="1"/>
          <p:nvPr/>
        </p:nvSpPr>
        <p:spPr>
          <a:xfrm>
            <a:off x="516340" y="304481"/>
            <a:ext cx="6226825" cy="615553"/>
          </a:xfrm>
          <a:prstGeom prst="rect">
            <a:avLst/>
          </a:prstGeom>
        </p:spPr>
        <p:txBody>
          <a:bodyPr lIns="0" tIns="0" rIns="0" bIns="0" rtlCol="0" anchor="t">
            <a:spAutoFit/>
          </a:bodyPr>
          <a:lstStyle/>
          <a:p>
            <a:pPr>
              <a:lnSpc>
                <a:spcPts val="4752"/>
              </a:lnSpc>
            </a:pPr>
            <a:r>
              <a:rPr lang="en-US" sz="4400" spc="-175" dirty="0">
                <a:latin typeface="Open Sans Bold"/>
              </a:rPr>
              <a:t>Research Gap</a:t>
            </a:r>
          </a:p>
        </p:txBody>
      </p:sp>
      <p:grpSp>
        <p:nvGrpSpPr>
          <p:cNvPr id="28" name="Group 27">
            <a:extLst>
              <a:ext uri="{FF2B5EF4-FFF2-40B4-BE49-F238E27FC236}">
                <a16:creationId xmlns:a16="http://schemas.microsoft.com/office/drawing/2014/main" id="{FD5B9CEC-E14B-FAB7-27B7-2CBA5E5FBC7C}"/>
              </a:ext>
            </a:extLst>
          </p:cNvPr>
          <p:cNvGrpSpPr/>
          <p:nvPr/>
        </p:nvGrpSpPr>
        <p:grpSpPr>
          <a:xfrm>
            <a:off x="4706097" y="2811965"/>
            <a:ext cx="4871021" cy="3429000"/>
            <a:chOff x="3513733" y="2819400"/>
            <a:chExt cx="4871021" cy="3429000"/>
          </a:xfrm>
        </p:grpSpPr>
        <p:pic>
          <p:nvPicPr>
            <p:cNvPr id="9" name="Picture 9"/>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581400" y="4267200"/>
              <a:ext cx="457200" cy="457200"/>
            </a:xfrm>
            <a:prstGeom prst="rect">
              <a:avLst/>
            </a:prstGeom>
          </p:spPr>
        </p:pic>
        <p:pic>
          <p:nvPicPr>
            <p:cNvPr id="12" name="Picture 1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513733" y="5791200"/>
              <a:ext cx="457200" cy="457200"/>
            </a:xfrm>
            <a:prstGeom prst="rect">
              <a:avLst/>
            </a:prstGeom>
          </p:spPr>
        </p:pic>
        <p:pic>
          <p:nvPicPr>
            <p:cNvPr id="13" name="Picture 1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400800" y="3505200"/>
              <a:ext cx="457200" cy="457200"/>
            </a:xfrm>
            <a:prstGeom prst="rect">
              <a:avLst/>
            </a:prstGeom>
          </p:spPr>
        </p:pic>
        <p:pic>
          <p:nvPicPr>
            <p:cNvPr id="17" name="Picture 1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924800" y="2819400"/>
              <a:ext cx="457200" cy="457200"/>
            </a:xfrm>
            <a:prstGeom prst="rect">
              <a:avLst/>
            </a:prstGeom>
          </p:spPr>
        </p:pic>
        <p:pic>
          <p:nvPicPr>
            <p:cNvPr id="24" name="Picture 24"/>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999790" y="4267200"/>
              <a:ext cx="457200" cy="457200"/>
            </a:xfrm>
            <a:prstGeom prst="rect">
              <a:avLst/>
            </a:prstGeom>
          </p:spPr>
        </p:pic>
        <p:pic>
          <p:nvPicPr>
            <p:cNvPr id="37" name="Picture 24">
              <a:extLst>
                <a:ext uri="{FF2B5EF4-FFF2-40B4-BE49-F238E27FC236}">
                  <a16:creationId xmlns:a16="http://schemas.microsoft.com/office/drawing/2014/main" id="{C6121169-59F2-5809-E8FE-F8B6F1597C9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524432" y="2819400"/>
              <a:ext cx="457200" cy="457200"/>
            </a:xfrm>
            <a:prstGeom prst="rect">
              <a:avLst/>
            </a:prstGeom>
          </p:spPr>
        </p:pic>
        <p:pic>
          <p:nvPicPr>
            <p:cNvPr id="2" name="Picture 9">
              <a:extLst>
                <a:ext uri="{FF2B5EF4-FFF2-40B4-BE49-F238E27FC236}">
                  <a16:creationId xmlns:a16="http://schemas.microsoft.com/office/drawing/2014/main" id="{39AC813D-CD8B-BD55-0E68-3BAB416089FC}"/>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581400" y="3505200"/>
              <a:ext cx="457200" cy="457200"/>
            </a:xfrm>
            <a:prstGeom prst="rect">
              <a:avLst/>
            </a:prstGeom>
          </p:spPr>
        </p:pic>
        <p:pic>
          <p:nvPicPr>
            <p:cNvPr id="3" name="Picture 24">
              <a:extLst>
                <a:ext uri="{FF2B5EF4-FFF2-40B4-BE49-F238E27FC236}">
                  <a16:creationId xmlns:a16="http://schemas.microsoft.com/office/drawing/2014/main" id="{7A5AF0E9-DFDF-D19F-C629-1D045B35E65E}"/>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573155" y="4941814"/>
              <a:ext cx="457200" cy="457200"/>
            </a:xfrm>
            <a:prstGeom prst="rect">
              <a:avLst/>
            </a:prstGeom>
          </p:spPr>
        </p:pic>
        <p:pic>
          <p:nvPicPr>
            <p:cNvPr id="5" name="Picture 9">
              <a:extLst>
                <a:ext uri="{FF2B5EF4-FFF2-40B4-BE49-F238E27FC236}">
                  <a16:creationId xmlns:a16="http://schemas.microsoft.com/office/drawing/2014/main" id="{8501EE24-2858-8A5A-C24E-37EA75CF114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091303" y="2845837"/>
              <a:ext cx="457200" cy="457200"/>
            </a:xfrm>
            <a:prstGeom prst="rect">
              <a:avLst/>
            </a:prstGeom>
          </p:spPr>
        </p:pic>
        <p:pic>
          <p:nvPicPr>
            <p:cNvPr id="6" name="Picture 9">
              <a:extLst>
                <a:ext uri="{FF2B5EF4-FFF2-40B4-BE49-F238E27FC236}">
                  <a16:creationId xmlns:a16="http://schemas.microsoft.com/office/drawing/2014/main" id="{A858737E-303C-DDB1-1B6A-FF65E2977CF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064729" y="3505200"/>
              <a:ext cx="457200" cy="457200"/>
            </a:xfrm>
            <a:prstGeom prst="rect">
              <a:avLst/>
            </a:prstGeom>
          </p:spPr>
        </p:pic>
        <p:pic>
          <p:nvPicPr>
            <p:cNvPr id="10" name="Picture 24">
              <a:extLst>
                <a:ext uri="{FF2B5EF4-FFF2-40B4-BE49-F238E27FC236}">
                  <a16:creationId xmlns:a16="http://schemas.microsoft.com/office/drawing/2014/main" id="{CA093FE0-F1FF-28A6-3F9E-E0683700276C}"/>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029200" y="4953000"/>
              <a:ext cx="457200" cy="457200"/>
            </a:xfrm>
            <a:prstGeom prst="rect">
              <a:avLst/>
            </a:prstGeom>
          </p:spPr>
        </p:pic>
        <p:pic>
          <p:nvPicPr>
            <p:cNvPr id="11" name="Picture 12">
              <a:extLst>
                <a:ext uri="{FF2B5EF4-FFF2-40B4-BE49-F238E27FC236}">
                  <a16:creationId xmlns:a16="http://schemas.microsoft.com/office/drawing/2014/main" id="{18369810-58F8-4FC4-AC12-7641FE4AB23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024621" y="5791200"/>
              <a:ext cx="457200" cy="457200"/>
            </a:xfrm>
            <a:prstGeom prst="rect">
              <a:avLst/>
            </a:prstGeom>
          </p:spPr>
        </p:pic>
        <p:pic>
          <p:nvPicPr>
            <p:cNvPr id="14" name="Picture 13">
              <a:extLst>
                <a:ext uri="{FF2B5EF4-FFF2-40B4-BE49-F238E27FC236}">
                  <a16:creationId xmlns:a16="http://schemas.microsoft.com/office/drawing/2014/main" id="{9FA1FF03-AB80-2154-2C3D-7D9158967374}"/>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400800" y="2819400"/>
              <a:ext cx="457200" cy="457200"/>
            </a:xfrm>
            <a:prstGeom prst="rect">
              <a:avLst/>
            </a:prstGeom>
          </p:spPr>
        </p:pic>
        <p:pic>
          <p:nvPicPr>
            <p:cNvPr id="15" name="Picture 13">
              <a:extLst>
                <a:ext uri="{FF2B5EF4-FFF2-40B4-BE49-F238E27FC236}">
                  <a16:creationId xmlns:a16="http://schemas.microsoft.com/office/drawing/2014/main" id="{2E68AE1C-1DE5-0A39-2C5F-FBF9076719D9}"/>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416666" y="4953000"/>
              <a:ext cx="457200" cy="457200"/>
            </a:xfrm>
            <a:prstGeom prst="rect">
              <a:avLst/>
            </a:prstGeom>
          </p:spPr>
        </p:pic>
        <p:pic>
          <p:nvPicPr>
            <p:cNvPr id="16" name="Picture 13">
              <a:extLst>
                <a:ext uri="{FF2B5EF4-FFF2-40B4-BE49-F238E27FC236}">
                  <a16:creationId xmlns:a16="http://schemas.microsoft.com/office/drawing/2014/main" id="{96ABCD71-3234-A4AC-FA88-69DDFA7273B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896450" y="4267200"/>
              <a:ext cx="457200" cy="457200"/>
            </a:xfrm>
            <a:prstGeom prst="rect">
              <a:avLst/>
            </a:prstGeom>
          </p:spPr>
        </p:pic>
        <p:pic>
          <p:nvPicPr>
            <p:cNvPr id="18" name="Picture 17">
              <a:extLst>
                <a:ext uri="{FF2B5EF4-FFF2-40B4-BE49-F238E27FC236}">
                  <a16:creationId xmlns:a16="http://schemas.microsoft.com/office/drawing/2014/main" id="{3CE33746-50D7-8C6E-D5A4-CD150791C71D}"/>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848600" y="3505200"/>
              <a:ext cx="457200" cy="457200"/>
            </a:xfrm>
            <a:prstGeom prst="rect">
              <a:avLst/>
            </a:prstGeom>
          </p:spPr>
        </p:pic>
        <p:pic>
          <p:nvPicPr>
            <p:cNvPr id="19" name="Picture 17">
              <a:extLst>
                <a:ext uri="{FF2B5EF4-FFF2-40B4-BE49-F238E27FC236}">
                  <a16:creationId xmlns:a16="http://schemas.microsoft.com/office/drawing/2014/main" id="{53D5BE2B-6D2F-6326-3EE7-933C7CD0E77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927554" y="4953000"/>
              <a:ext cx="457200" cy="457200"/>
            </a:xfrm>
            <a:prstGeom prst="rect">
              <a:avLst/>
            </a:prstGeom>
          </p:spPr>
        </p:pic>
        <p:pic>
          <p:nvPicPr>
            <p:cNvPr id="25" name="Picture 17">
              <a:extLst>
                <a:ext uri="{FF2B5EF4-FFF2-40B4-BE49-F238E27FC236}">
                  <a16:creationId xmlns:a16="http://schemas.microsoft.com/office/drawing/2014/main" id="{FCAE70BE-97B2-2D7F-56F1-B6693AD31860}"/>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409298" y="4267200"/>
              <a:ext cx="457200" cy="457200"/>
            </a:xfrm>
            <a:prstGeom prst="rect">
              <a:avLst/>
            </a:prstGeom>
          </p:spPr>
        </p:pic>
        <p:pic>
          <p:nvPicPr>
            <p:cNvPr id="26" name="Picture 17">
              <a:extLst>
                <a:ext uri="{FF2B5EF4-FFF2-40B4-BE49-F238E27FC236}">
                  <a16:creationId xmlns:a16="http://schemas.microsoft.com/office/drawing/2014/main" id="{7A130887-0148-3BDC-0097-3275A0BB251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464418" y="5791200"/>
              <a:ext cx="457200" cy="457200"/>
            </a:xfrm>
            <a:prstGeom prst="rect">
              <a:avLst/>
            </a:prstGeom>
          </p:spPr>
        </p:pic>
        <p:pic>
          <p:nvPicPr>
            <p:cNvPr id="27" name="Picture 17">
              <a:extLst>
                <a:ext uri="{FF2B5EF4-FFF2-40B4-BE49-F238E27FC236}">
                  <a16:creationId xmlns:a16="http://schemas.microsoft.com/office/drawing/2014/main" id="{B401DD61-5DDA-90BE-43F3-8442756471B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896450" y="5791200"/>
              <a:ext cx="457200" cy="457200"/>
            </a:xfrm>
            <a:prstGeom prst="rect">
              <a:avLst/>
            </a:prstGeom>
          </p:spPr>
        </p:pic>
      </p:grpSp>
      <p:sp>
        <p:nvSpPr>
          <p:cNvPr id="30" name="TextBox 22">
            <a:extLst>
              <a:ext uri="{FF2B5EF4-FFF2-40B4-BE49-F238E27FC236}">
                <a16:creationId xmlns:a16="http://schemas.microsoft.com/office/drawing/2014/main" id="{3BC8A10F-D16B-67B5-0B75-D1E965D5F302}"/>
              </a:ext>
            </a:extLst>
          </p:cNvPr>
          <p:cNvSpPr txBox="1"/>
          <p:nvPr/>
        </p:nvSpPr>
        <p:spPr>
          <a:xfrm>
            <a:off x="3581400" y="6477000"/>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492582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4D0062-DC11-4CD2-AFC5-14E50B55C041}"/>
              </a:ext>
            </a:extLst>
          </p:cNvPr>
          <p:cNvSpPr txBox="1"/>
          <p:nvPr/>
        </p:nvSpPr>
        <p:spPr>
          <a:xfrm>
            <a:off x="838201" y="365125"/>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b="1" dirty="0">
                <a:latin typeface="Open Sans" panose="020B0606030504020204" pitchFamily="34" charset="0"/>
                <a:ea typeface="Open Sans" panose="020B0606030504020204" pitchFamily="34" charset="0"/>
                <a:cs typeface="Open Sans" panose="020B0606030504020204" pitchFamily="34" charset="0"/>
              </a:rPr>
              <a:t>Objectives</a:t>
            </a:r>
          </a:p>
        </p:txBody>
      </p:sp>
      <p:sp>
        <p:nvSpPr>
          <p:cNvPr id="4" name="TextBox 3">
            <a:extLst>
              <a:ext uri="{FF2B5EF4-FFF2-40B4-BE49-F238E27FC236}">
                <a16:creationId xmlns:a16="http://schemas.microsoft.com/office/drawing/2014/main" id="{0C57A00D-1932-3144-BE7A-8B1408998A76}"/>
              </a:ext>
            </a:extLst>
          </p:cNvPr>
          <p:cNvSpPr txBox="1"/>
          <p:nvPr/>
        </p:nvSpPr>
        <p:spPr>
          <a:xfrm>
            <a:off x="609600" y="2172430"/>
            <a:ext cx="6400800" cy="3843666"/>
          </a:xfrm>
          <a:prstGeom prst="rect">
            <a:avLst/>
          </a:prstGeom>
        </p:spPr>
        <p:txBody>
          <a:bodyPr vert="horz" lIns="91440" tIns="45720" rIns="91440" bIns="45720" rtlCol="0">
            <a:normAutofit/>
          </a:bodyPr>
          <a:lstStyle/>
          <a:p>
            <a:pPr marL="342900" indent="-342900">
              <a:buFont typeface="Wingdings" panose="05000000000000000000" pitchFamily="2" charset="2"/>
              <a:buChar char="Ø"/>
            </a:pPr>
            <a:r>
              <a:rPr lang="en-US" sz="2000" kern="1200" dirty="0">
                <a:solidFill>
                  <a:srgbClr val="000000"/>
                </a:solidFill>
                <a:effectLst/>
                <a:latin typeface="Times New Roman" panose="02020603050405020304" pitchFamily="18" charset="0"/>
                <a:cs typeface="Times New Roman" panose="02020603050405020304" pitchFamily="18" charset="0"/>
              </a:rPr>
              <a:t>To evaluate the effectiveness of the learning activities conducted through the platform.</a:t>
            </a:r>
          </a:p>
          <a:p>
            <a:pPr marL="342900" indent="-342900">
              <a:buFont typeface="Wingdings" panose="05000000000000000000" pitchFamily="2" charset="2"/>
              <a:buChar char="Ø"/>
            </a:pPr>
            <a:endParaRPr lang="en-US" sz="2000" kern="1200" dirty="0">
              <a:solidFill>
                <a:srgbClr val="000000"/>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rPr>
              <a:t>To improve interest in studies while having fun.</a:t>
            </a:r>
          </a:p>
          <a:p>
            <a:pPr marL="342900" indent="-342900">
              <a:buFont typeface="Wingdings" panose="05000000000000000000" pitchFamily="2" charset="2"/>
              <a:buChar char="Ø"/>
            </a:pPr>
            <a:endParaRPr lang="en-US" sz="2000" dirty="0">
              <a:effectLst/>
              <a:latin typeface="Times New Roman" panose="02020603050405020304" pitchFamily="18" charset="0"/>
              <a:cs typeface="Times New Roman" panose="02020603050405020304" pitchFamily="18" charset="0"/>
            </a:endParaRPr>
          </a:p>
          <a:p>
            <a:pPr marL="342900" indent="-342900" rtl="0" eaLnBrk="1" latinLnBrk="0" hangingPunct="1">
              <a:spcBef>
                <a:spcPts val="0"/>
              </a:spcBef>
              <a:spcAft>
                <a:spcPts val="0"/>
              </a:spcAft>
              <a:buFont typeface="Wingdings" panose="05000000000000000000" pitchFamily="2" charset="2"/>
              <a:buChar char="Ø"/>
            </a:pPr>
            <a:r>
              <a:rPr lang="en-US" sz="2000" kern="1200" dirty="0">
                <a:solidFill>
                  <a:srgbClr val="000000"/>
                </a:solidFill>
                <a:effectLst/>
                <a:latin typeface="Times New Roman" panose="02020603050405020304" pitchFamily="18" charset="0"/>
                <a:cs typeface="Times New Roman" panose="02020603050405020304" pitchFamily="18" charset="0"/>
              </a:rPr>
              <a:t>To facilitate the accessibility mode for improving vision in the system.</a:t>
            </a:r>
          </a:p>
        </p:txBody>
      </p:sp>
      <p:pic>
        <p:nvPicPr>
          <p:cNvPr id="5" name="Picture 4" descr="A picture containing text, businesscard&#10;&#10;Description automatically generated">
            <a:extLst>
              <a:ext uri="{FF2B5EF4-FFF2-40B4-BE49-F238E27FC236}">
                <a16:creationId xmlns:a16="http://schemas.microsoft.com/office/drawing/2014/main" id="{38C24597-555B-3D2E-E28C-1BE324E0EFF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extBox 22">
            <a:extLst>
              <a:ext uri="{FF2B5EF4-FFF2-40B4-BE49-F238E27FC236}">
                <a16:creationId xmlns:a16="http://schemas.microsoft.com/office/drawing/2014/main" id="{9F71846E-CEE3-E9B4-D790-D7DD03F56DA1}"/>
              </a:ext>
            </a:extLst>
          </p:cNvPr>
          <p:cNvSpPr txBox="1"/>
          <p:nvPr/>
        </p:nvSpPr>
        <p:spPr>
          <a:xfrm>
            <a:off x="76200" y="6477000"/>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1654607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3CA5C7A3-4190-11D9-5748-533492D9F9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38490" y="905933"/>
            <a:ext cx="8315020" cy="5571067"/>
          </a:xfrm>
          <a:prstGeom prst="rect">
            <a:avLst/>
          </a:prstGeom>
        </p:spPr>
      </p:pic>
      <p:sp>
        <p:nvSpPr>
          <p:cNvPr id="11" name="TextBox 11">
            <a:extLst>
              <a:ext uri="{FF2B5EF4-FFF2-40B4-BE49-F238E27FC236}">
                <a16:creationId xmlns:a16="http://schemas.microsoft.com/office/drawing/2014/main" id="{C28E3D3A-2C70-83B1-B0AA-4467FF951C76}"/>
              </a:ext>
            </a:extLst>
          </p:cNvPr>
          <p:cNvSpPr txBox="1"/>
          <p:nvPr/>
        </p:nvSpPr>
        <p:spPr>
          <a:xfrm>
            <a:off x="2590800" y="-152400"/>
            <a:ext cx="6441439" cy="848437"/>
          </a:xfrm>
          <a:prstGeom prst="rect">
            <a:avLst/>
          </a:prstGeom>
        </p:spPr>
        <p:txBody>
          <a:bodyPr wrap="square" lIns="0" tIns="0" rIns="0" bIns="0" rtlCol="0" anchor="t">
            <a:spAutoFit/>
          </a:bodyPr>
          <a:lstStyle/>
          <a:p>
            <a:pPr algn="ctr">
              <a:lnSpc>
                <a:spcPts val="7128"/>
              </a:lnSpc>
            </a:pPr>
            <a:r>
              <a:rPr lang="en-US" sz="5000" b="1" spc="-263" dirty="0">
                <a:latin typeface="Open Sans Bold"/>
              </a:rPr>
              <a:t>Methodology</a:t>
            </a:r>
          </a:p>
        </p:txBody>
      </p:sp>
      <p:sp>
        <p:nvSpPr>
          <p:cNvPr id="12" name="TextBox 22">
            <a:extLst>
              <a:ext uri="{FF2B5EF4-FFF2-40B4-BE49-F238E27FC236}">
                <a16:creationId xmlns:a16="http://schemas.microsoft.com/office/drawing/2014/main" id="{E881016B-F22E-656B-5D43-8BE504C77177}"/>
              </a:ext>
            </a:extLst>
          </p:cNvPr>
          <p:cNvSpPr txBox="1"/>
          <p:nvPr/>
        </p:nvSpPr>
        <p:spPr>
          <a:xfrm>
            <a:off x="3171825" y="6476532"/>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2355093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5C6482-0370-FE5A-F06E-0B9FF2B721BB}"/>
              </a:ext>
            </a:extLst>
          </p:cNvPr>
          <p:cNvSpPr>
            <a:spLocks noGrp="1"/>
          </p:cNvSpPr>
          <p:nvPr>
            <p:ph type="ctrTitle"/>
          </p:nvPr>
        </p:nvSpPr>
        <p:spPr>
          <a:xfrm>
            <a:off x="4674512" y="827428"/>
            <a:ext cx="6894576" cy="937468"/>
          </a:xfrm>
        </p:spPr>
        <p:txBody>
          <a:bodyPr vert="horz" lIns="91440" tIns="45720" rIns="91440" bIns="45720" rtlCol="0" anchor="b">
            <a:normAutofit/>
          </a:bodyPr>
          <a:lstStyle/>
          <a:p>
            <a:pPr algn="l"/>
            <a:r>
              <a:rPr lang="en-US" sz="5000" b="1" dirty="0">
                <a:latin typeface="Open Sans" panose="020B0606030504020204" pitchFamily="34" charset="0"/>
                <a:ea typeface="Open Sans" panose="020B0606030504020204" pitchFamily="34" charset="0"/>
                <a:cs typeface="Open Sans" panose="020B0606030504020204" pitchFamily="34" charset="0"/>
              </a:rPr>
              <a:t>Research Question</a:t>
            </a:r>
          </a:p>
        </p:txBody>
      </p:sp>
      <p:sp>
        <p:nvSpPr>
          <p:cNvPr id="27"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88FD43F-0B5A-04B2-7544-758A2534A67F}"/>
              </a:ext>
            </a:extLst>
          </p:cNvPr>
          <p:cNvSpPr txBox="1"/>
          <p:nvPr/>
        </p:nvSpPr>
        <p:spPr>
          <a:xfrm>
            <a:off x="4684248" y="2592324"/>
            <a:ext cx="7309104" cy="3483864"/>
          </a:xfrm>
          <a:prstGeom prst="rect">
            <a:avLst/>
          </a:prstGeom>
        </p:spPr>
        <p:txBody>
          <a:bodyPr vert="horz" lIns="91440" tIns="45720" rIns="91440" bIns="45720" rtlCol="0">
            <a:normAutofit/>
          </a:bodyPr>
          <a:lstStyle/>
          <a:p>
            <a:r>
              <a:rPr lang="en-US" b="1" dirty="0">
                <a:latin typeface="Segoe UI" panose="020B0502040204020203" pitchFamily="34" charset="0"/>
              </a:rPr>
              <a:t>H</a:t>
            </a:r>
            <a:r>
              <a:rPr lang="en-US" sz="1800" b="1" dirty="0">
                <a:effectLst/>
                <a:latin typeface="Segoe UI" panose="020B0502040204020203" pitchFamily="34" charset="0"/>
              </a:rPr>
              <a:t>ow to improve online learnability in visually impaired elementary school children? </a:t>
            </a:r>
          </a:p>
          <a:p>
            <a:endParaRPr lang="en-US" sz="1800" dirty="0">
              <a:effectLst/>
              <a:latin typeface="Segoe UI" panose="020B0502040204020203" pitchFamily="34" charset="0"/>
            </a:endParaRPr>
          </a:p>
          <a:p>
            <a:r>
              <a:rPr lang="en-US" dirty="0">
                <a:latin typeface="Times New Roman" panose="02020603050405020304" pitchFamily="18" charset="0"/>
                <a:cs typeface="Times New Roman" panose="02020603050405020304" pitchFamily="18" charset="0"/>
              </a:rPr>
              <a:t>H</a:t>
            </a:r>
            <a:r>
              <a:rPr lang="en-US" sz="1800" dirty="0">
                <a:effectLst/>
                <a:latin typeface="Times New Roman" panose="02020603050405020304" pitchFamily="18" charset="0"/>
                <a:cs typeface="Times New Roman" panose="02020603050405020304" pitchFamily="18" charset="0"/>
              </a:rPr>
              <a:t>ow to create a platform which facilitates learning in </a:t>
            </a:r>
            <a:r>
              <a:rPr lang="en-US" dirty="0">
                <a:latin typeface="Times New Roman" panose="02020603050405020304" pitchFamily="18" charset="0"/>
                <a:cs typeface="Times New Roman" panose="02020603050405020304" pitchFamily="18" charset="0"/>
              </a:rPr>
              <a:t>multilingual</a:t>
            </a:r>
            <a:r>
              <a:rPr lang="en-US" sz="1800" dirty="0">
                <a:effectLst/>
                <a:latin typeface="Times New Roman" panose="02020603050405020304" pitchFamily="18" charset="0"/>
                <a:cs typeface="Times New Roman" panose="02020603050405020304" pitchFamily="18" charset="0"/>
              </a:rPr>
              <a:t> language?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a:t>
            </a:r>
            <a:r>
              <a:rPr lang="en-US" sz="1800" dirty="0">
                <a:effectLst/>
                <a:latin typeface="Times New Roman" panose="02020603050405020304" pitchFamily="18" charset="0"/>
                <a:cs typeface="Times New Roman" panose="02020603050405020304" pitchFamily="18" charset="0"/>
              </a:rPr>
              <a:t>ow visual impaired learners can meet a tutor for learning support?</a:t>
            </a:r>
          </a:p>
          <a:p>
            <a:endParaRPr lang="en-US" sz="1800" dirty="0">
              <a:effectLst/>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a:t>
            </a:r>
            <a:r>
              <a:rPr lang="en-US" sz="1800" dirty="0">
                <a:effectLst/>
                <a:latin typeface="Times New Roman" panose="02020603050405020304" pitchFamily="18" charset="0"/>
                <a:cs typeface="Times New Roman" panose="02020603050405020304" pitchFamily="18" charset="0"/>
              </a:rPr>
              <a:t>ow to evaluate the effectiveness of the learning activities conducted through the platform?</a:t>
            </a:r>
          </a:p>
          <a:p>
            <a:endParaRPr lang="en-US" sz="1800" dirty="0">
              <a:effectLst/>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a:t>
            </a:r>
            <a:r>
              <a:rPr lang="en-US" sz="1800" dirty="0">
                <a:effectLst/>
                <a:latin typeface="Times New Roman" panose="02020603050405020304" pitchFamily="18" charset="0"/>
                <a:cs typeface="Times New Roman" panose="02020603050405020304" pitchFamily="18" charset="0"/>
              </a:rPr>
              <a:t>ow to create a platform to recommend a tutor based on learner’s knowledge and level of disability?</a:t>
            </a:r>
          </a:p>
          <a:p>
            <a:endParaRPr lang="en-US" sz="1800" dirty="0">
              <a:effectLst/>
              <a:latin typeface="Segoe UI" panose="020B0502040204020203" pitchFamily="34" charset="0"/>
            </a:endParaRPr>
          </a:p>
          <a:p>
            <a:endParaRPr lang="en-US" sz="1800" dirty="0">
              <a:effectLst/>
              <a:latin typeface="Segoe UI" panose="020B0502040204020203" pitchFamily="34" charset="0"/>
            </a:endParaRPr>
          </a:p>
          <a:p>
            <a:pPr>
              <a:lnSpc>
                <a:spcPct val="90000"/>
              </a:lnSpc>
            </a:pPr>
            <a:endParaRPr lang="en-US" sz="2200" dirty="0"/>
          </a:p>
        </p:txBody>
      </p:sp>
      <p:pic>
        <p:nvPicPr>
          <p:cNvPr id="6" name="Picture 5" descr="A picture containing text&#10;&#10;Description automatically generated">
            <a:extLst>
              <a:ext uri="{FF2B5EF4-FFF2-40B4-BE49-F238E27FC236}">
                <a16:creationId xmlns:a16="http://schemas.microsoft.com/office/drawing/2014/main" id="{AC42BD0F-458E-CEDD-E04A-0741C6649B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7673" y="1087720"/>
            <a:ext cx="5386873" cy="5256661"/>
          </a:xfrm>
          <a:prstGeom prst="rect">
            <a:avLst/>
          </a:prstGeom>
        </p:spPr>
      </p:pic>
    </p:spTree>
    <p:extLst>
      <p:ext uri="{BB962C8B-B14F-4D97-AF65-F5344CB8AC3E}">
        <p14:creationId xmlns:p14="http://schemas.microsoft.com/office/powerpoint/2010/main" val="2641271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8">
            <a:extLst>
              <a:ext uri="{FF2B5EF4-FFF2-40B4-BE49-F238E27FC236}">
                <a16:creationId xmlns:a16="http://schemas.microsoft.com/office/drawing/2014/main" id="{53039D13-C0A8-0967-8439-78EF847282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065" y="623275"/>
            <a:ext cx="2287802" cy="2644859"/>
          </a:xfrm>
          <a:prstGeom prst="rect">
            <a:avLst/>
          </a:prstGeom>
        </p:spPr>
      </p:pic>
      <p:pic>
        <p:nvPicPr>
          <p:cNvPr id="5" name="Picture 4" descr="A blue background with white text&#10;&#10;Description automatically generated with low confidence">
            <a:extLst>
              <a:ext uri="{FF2B5EF4-FFF2-40B4-BE49-F238E27FC236}">
                <a16:creationId xmlns:a16="http://schemas.microsoft.com/office/drawing/2014/main" id="{C12DEC16-05F6-D048-F7B4-0A4724DBA2D9}"/>
              </a:ext>
            </a:extLst>
          </p:cNvPr>
          <p:cNvPicPr>
            <a:picLocks noChangeAspect="1"/>
          </p:cNvPicPr>
          <p:nvPr/>
        </p:nvPicPr>
        <p:blipFill>
          <a:blip r:embed="rId3" cstate="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03297" y="3586297"/>
            <a:ext cx="5135652" cy="2644860"/>
          </a:xfrm>
          <a:prstGeom prst="rect">
            <a:avLst/>
          </a:prstGeom>
        </p:spPr>
      </p:pic>
      <p:sp>
        <p:nvSpPr>
          <p:cNvPr id="15" name="Right Triangle 1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ADE422-E9C3-BB41-1600-CF871BED1E76}"/>
              </a:ext>
            </a:extLst>
          </p:cNvPr>
          <p:cNvSpPr txBox="1"/>
          <p:nvPr/>
        </p:nvSpPr>
        <p:spPr>
          <a:xfrm>
            <a:off x="6889833" y="1188637"/>
            <a:ext cx="4218138" cy="159722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spc="-175" dirty="0">
                <a:latin typeface="Open Sans" panose="020B0606030504020204" pitchFamily="34" charset="0"/>
                <a:ea typeface="Open Sans" panose="020B0606030504020204" pitchFamily="34" charset="0"/>
                <a:cs typeface="Open Sans" panose="020B0606030504020204" pitchFamily="34" charset="0"/>
              </a:rPr>
              <a:t>Tools and Technologies</a:t>
            </a:r>
          </a:p>
        </p:txBody>
      </p:sp>
      <p:sp>
        <p:nvSpPr>
          <p:cNvPr id="4" name="TextBox 3">
            <a:extLst>
              <a:ext uri="{FF2B5EF4-FFF2-40B4-BE49-F238E27FC236}">
                <a16:creationId xmlns:a16="http://schemas.microsoft.com/office/drawing/2014/main" id="{0D1359EC-3142-54B0-4645-3BDAFEAA5E4E}"/>
              </a:ext>
            </a:extLst>
          </p:cNvPr>
          <p:cNvSpPr txBox="1"/>
          <p:nvPr/>
        </p:nvSpPr>
        <p:spPr>
          <a:xfrm>
            <a:off x="6985815" y="3268134"/>
            <a:ext cx="3684551" cy="1893762"/>
          </a:xfrm>
          <a:prstGeom prst="rect">
            <a:avLst/>
          </a:prstGeom>
        </p:spPr>
        <p:txBody>
          <a:bodyPr vert="horz" lIns="91440" tIns="45720" rIns="91440" bIns="45720" rtlCol="0" anchor="t">
            <a:normAutofit/>
          </a:bodyPr>
          <a:lstStyle/>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Vs code </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Mongo Db</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React Native</a:t>
            </a:r>
          </a:p>
          <a:p>
            <a:pPr marL="57150" indent="-228600">
              <a:lnSpc>
                <a:spcPct val="15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3" name="Picture 2" descr="Logo&#10;&#10;Description automatically generated">
            <a:extLst>
              <a:ext uri="{FF2B5EF4-FFF2-40B4-BE49-F238E27FC236}">
                <a16:creationId xmlns:a16="http://schemas.microsoft.com/office/drawing/2014/main" id="{245E86B3-7A3E-1236-A4FA-B6655A8C8F2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88122" y="701809"/>
            <a:ext cx="2144635" cy="2884488"/>
          </a:xfrm>
          <a:prstGeom prst="rect">
            <a:avLst/>
          </a:prstGeom>
        </p:spPr>
      </p:pic>
      <p:sp>
        <p:nvSpPr>
          <p:cNvPr id="2" name="TextBox 22">
            <a:extLst>
              <a:ext uri="{FF2B5EF4-FFF2-40B4-BE49-F238E27FC236}">
                <a16:creationId xmlns:a16="http://schemas.microsoft.com/office/drawing/2014/main" id="{6A3EE261-F871-3556-3A6D-A138A8AD8139}"/>
              </a:ext>
            </a:extLst>
          </p:cNvPr>
          <p:cNvSpPr txBox="1"/>
          <p:nvPr/>
        </p:nvSpPr>
        <p:spPr>
          <a:xfrm>
            <a:off x="50435" y="6500594"/>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322337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8">
            <a:extLst>
              <a:ext uri="{FF2B5EF4-FFF2-40B4-BE49-F238E27FC236}">
                <a16:creationId xmlns:a16="http://schemas.microsoft.com/office/drawing/2014/main" id="{E2C19F33-2F3D-BCF4-73FC-471F9E580822}"/>
              </a:ext>
            </a:extLst>
          </p:cNvPr>
          <p:cNvSpPr txBox="1"/>
          <p:nvPr/>
        </p:nvSpPr>
        <p:spPr>
          <a:xfrm>
            <a:off x="684016" y="410259"/>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5" name="TextBox 4">
            <a:extLst>
              <a:ext uri="{FF2B5EF4-FFF2-40B4-BE49-F238E27FC236}">
                <a16:creationId xmlns:a16="http://schemas.microsoft.com/office/drawing/2014/main" id="{1488EDD4-0490-243A-D647-86D3C2C2D7CB}"/>
              </a:ext>
            </a:extLst>
          </p:cNvPr>
          <p:cNvSpPr txBox="1"/>
          <p:nvPr/>
        </p:nvSpPr>
        <p:spPr>
          <a:xfrm>
            <a:off x="895738" y="1389002"/>
            <a:ext cx="7315200" cy="461665"/>
          </a:xfrm>
          <a:prstGeom prst="rect">
            <a:avLst/>
          </a:prstGeom>
          <a:noFill/>
        </p:spPr>
        <p:txBody>
          <a:bodyPr wrap="square" rtlCol="0">
            <a:spAutoFit/>
          </a:bodyPr>
          <a:lstStyle/>
          <a:p>
            <a:pPr lvl="0"/>
            <a:r>
              <a:rPr lang="en-US" sz="2400" b="1" dirty="0">
                <a:latin typeface="Times New Roman" panose="02020603050405020304" pitchFamily="18" charset="0"/>
                <a:ea typeface="Open Sans" panose="020B0606030504020204" pitchFamily="34" charset="0"/>
                <a:cs typeface="Times New Roman" panose="02020603050405020304" pitchFamily="18" charset="0"/>
              </a:rPr>
              <a:t>Functional Requirements</a:t>
            </a:r>
          </a:p>
        </p:txBody>
      </p:sp>
      <p:sp>
        <p:nvSpPr>
          <p:cNvPr id="7" name="TextBox 6">
            <a:extLst>
              <a:ext uri="{FF2B5EF4-FFF2-40B4-BE49-F238E27FC236}">
                <a16:creationId xmlns:a16="http://schemas.microsoft.com/office/drawing/2014/main" id="{60427E57-89BB-190C-9110-C909894C4328}"/>
              </a:ext>
            </a:extLst>
          </p:cNvPr>
          <p:cNvSpPr txBox="1"/>
          <p:nvPr/>
        </p:nvSpPr>
        <p:spPr>
          <a:xfrm>
            <a:off x="1066800" y="1991123"/>
            <a:ext cx="10229462" cy="3477875"/>
          </a:xfrm>
          <a:prstGeom prst="rect">
            <a:avLst/>
          </a:prstGeom>
          <a:noFill/>
        </p:spPr>
        <p:txBody>
          <a:bodyPr wrap="square" rtlCol="0">
            <a:spAutoFit/>
          </a:bodyPr>
          <a:lstStyle/>
          <a:p>
            <a:pPr marL="285750" marR="0" lvl="0" indent="-285750">
              <a:spcBef>
                <a:spcPts val="0"/>
              </a:spcBef>
              <a:spcAft>
                <a:spcPts val="0"/>
              </a:spcAft>
              <a:buFont typeface="Wingdings" panose="05000000000000000000" pitchFamily="2" charset="2"/>
              <a:buChar char="Ø"/>
            </a:pPr>
            <a:r>
              <a:rPr lang="en-US" sz="2000" dirty="0">
                <a:effectLst/>
                <a:latin typeface="Times New Roman" panose="02020603050405020304" pitchFamily="18" charset="0"/>
                <a:ea typeface="Open Sans" panose="020B0606030504020204" pitchFamily="34" charset="0"/>
                <a:cs typeface="Times New Roman" panose="02020603050405020304" pitchFamily="18" charset="0"/>
              </a:rPr>
              <a:t>Audio and descriptions: The gaming module should provide clear and descriptive audio and descriptions for the visually impaired students to navigate the game, understand their progress, and perform tasks</a:t>
            </a:r>
          </a:p>
          <a:p>
            <a:pPr marL="285750" marR="0" lvl="0" indent="-285750">
              <a:spcBef>
                <a:spcPts val="0"/>
              </a:spcBef>
              <a:spcAft>
                <a:spcPts val="0"/>
              </a:spcAft>
              <a:buFont typeface="Wingdings" panose="05000000000000000000" pitchFamily="2" charset="2"/>
              <a:buChar char="Ø"/>
            </a:pPr>
            <a:endParaRPr lang="en-US" sz="2000" dirty="0">
              <a:effectLst/>
              <a:latin typeface="Times New Roman" panose="02020603050405020304" pitchFamily="18" charset="0"/>
              <a:ea typeface="Open Sans" panose="020B0606030504020204" pitchFamily="34" charset="0"/>
              <a:cs typeface="Times New Roman" panose="02020603050405020304" pitchFamily="18" charset="0"/>
            </a:endParaRPr>
          </a:p>
          <a:p>
            <a:pPr marL="285750" indent="-285750">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Voice navigation: The mobile gaming module should have voice navigation, allowing visually impaired students to easily navigate through menus and options.</a:t>
            </a:r>
          </a:p>
          <a:p>
            <a:pPr marL="285750" indent="-285750">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Clear instructions: The mobile gaming module should provide clear and concise instructions on how to play the game, how to progress through different levels, and how to achieve different objectives</a:t>
            </a:r>
          </a:p>
          <a:p>
            <a:pPr marL="285750" marR="0" lvl="0" indent="-285750">
              <a:spcBef>
                <a:spcPts val="0"/>
              </a:spcBef>
              <a:spcAft>
                <a:spcPts val="0"/>
              </a:spcAft>
              <a:buFont typeface="Wingdings" panose="05000000000000000000" pitchFamily="2" charset="2"/>
              <a:buChar char="Ø"/>
            </a:pPr>
            <a:endParaRPr lang="en-US" sz="20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6" name="TextBox 22">
            <a:extLst>
              <a:ext uri="{FF2B5EF4-FFF2-40B4-BE49-F238E27FC236}">
                <a16:creationId xmlns:a16="http://schemas.microsoft.com/office/drawing/2014/main" id="{AB8E7A20-E8F7-B3DA-2252-7B62063F9082}"/>
              </a:ext>
            </a:extLst>
          </p:cNvPr>
          <p:cNvSpPr txBox="1"/>
          <p:nvPr/>
        </p:nvSpPr>
        <p:spPr>
          <a:xfrm>
            <a:off x="3171825" y="6476532"/>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3455206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8288E7-C42D-CA23-9FF9-6861DC06977D}"/>
              </a:ext>
            </a:extLst>
          </p:cNvPr>
          <p:cNvSpPr>
            <a:spLocks noGrp="1"/>
          </p:cNvSpPr>
          <p:nvPr>
            <p:ph type="dt" sz="half" idx="10"/>
          </p:nvPr>
        </p:nvSpPr>
        <p:spPr/>
        <p:txBody>
          <a:bodyPr/>
          <a:lstStyle/>
          <a:p>
            <a:fld id="{E201695C-46EE-45F7-9E39-D3A734740A9D}" type="datetime1">
              <a:rPr lang="en-US" smtClean="0"/>
              <a:t>11/6/2023</a:t>
            </a:fld>
            <a:endParaRPr lang="en-US" dirty="0"/>
          </a:p>
        </p:txBody>
      </p:sp>
      <p:sp>
        <p:nvSpPr>
          <p:cNvPr id="4" name="TextBox 18">
            <a:extLst>
              <a:ext uri="{FF2B5EF4-FFF2-40B4-BE49-F238E27FC236}">
                <a16:creationId xmlns:a16="http://schemas.microsoft.com/office/drawing/2014/main" id="{E2C19F33-2F3D-BCF4-73FC-471F9E580822}"/>
              </a:ext>
            </a:extLst>
          </p:cNvPr>
          <p:cNvSpPr txBox="1"/>
          <p:nvPr/>
        </p:nvSpPr>
        <p:spPr>
          <a:xfrm>
            <a:off x="684016" y="410259"/>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5" name="TextBox 4">
            <a:extLst>
              <a:ext uri="{FF2B5EF4-FFF2-40B4-BE49-F238E27FC236}">
                <a16:creationId xmlns:a16="http://schemas.microsoft.com/office/drawing/2014/main" id="{1488EDD4-0490-243A-D647-86D3C2C2D7CB}"/>
              </a:ext>
            </a:extLst>
          </p:cNvPr>
          <p:cNvSpPr txBox="1"/>
          <p:nvPr/>
        </p:nvSpPr>
        <p:spPr>
          <a:xfrm>
            <a:off x="895738" y="1389002"/>
            <a:ext cx="7315200" cy="461665"/>
          </a:xfrm>
          <a:prstGeom prst="rect">
            <a:avLst/>
          </a:prstGeom>
          <a:noFill/>
        </p:spPr>
        <p:txBody>
          <a:bodyPr wrap="square" rtlCol="0">
            <a:spAutoFit/>
          </a:bodyPr>
          <a:lstStyle/>
          <a:p>
            <a:pPr lvl="0"/>
            <a:r>
              <a:rPr lang="en-US" sz="2400" b="1" dirty="0">
                <a:latin typeface="Times New Roman" panose="02020603050405020304" pitchFamily="18" charset="0"/>
                <a:cs typeface="Times New Roman" panose="02020603050405020304" pitchFamily="18" charset="0"/>
              </a:rPr>
              <a:t>Non - Functional Requirements</a:t>
            </a:r>
          </a:p>
        </p:txBody>
      </p:sp>
      <p:sp>
        <p:nvSpPr>
          <p:cNvPr id="7" name="TextBox 6">
            <a:extLst>
              <a:ext uri="{FF2B5EF4-FFF2-40B4-BE49-F238E27FC236}">
                <a16:creationId xmlns:a16="http://schemas.microsoft.com/office/drawing/2014/main" id="{60427E57-89BB-190C-9110-C909894C4328}"/>
              </a:ext>
            </a:extLst>
          </p:cNvPr>
          <p:cNvSpPr txBox="1"/>
          <p:nvPr/>
        </p:nvSpPr>
        <p:spPr>
          <a:xfrm>
            <a:off x="533400" y="2057400"/>
            <a:ext cx="10229462" cy="2862322"/>
          </a:xfrm>
          <a:prstGeom prst="rect">
            <a:avLst/>
          </a:prstGeom>
          <a:noFill/>
        </p:spPr>
        <p:txBody>
          <a:bodyPr wrap="square" rtlCol="0">
            <a:spAutoFit/>
          </a:bodyPr>
          <a:lstStyle/>
          <a:p>
            <a:pPr marL="934974"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Availability :The application should be able to access and play games at any given time.</a:t>
            </a:r>
          </a:p>
          <a:p>
            <a:pPr marL="934974"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934974"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Reliability : The Gaming Module output accuracy should be error free, and the code should be bug free.so the translation output could be reliable.</a:t>
            </a:r>
          </a:p>
          <a:p>
            <a:pPr marL="934974"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934974" indent="-285750" algn="l">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Scalability :The application should be able to handle a large number of users and requests without crashing or experiencing downtime.</a:t>
            </a:r>
          </a:p>
          <a:p>
            <a:pPr marL="934974" indent="-285750" algn="l">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934974" indent="-285750" algn="l">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Security and privacy : The interface should be protected from attacks.</a:t>
            </a:r>
          </a:p>
        </p:txBody>
      </p:sp>
      <p:sp>
        <p:nvSpPr>
          <p:cNvPr id="6" name="TextBox 22">
            <a:extLst>
              <a:ext uri="{FF2B5EF4-FFF2-40B4-BE49-F238E27FC236}">
                <a16:creationId xmlns:a16="http://schemas.microsoft.com/office/drawing/2014/main" id="{FEEFD3DF-03D8-9D13-FDD3-27D82E939C7C}"/>
              </a:ext>
            </a:extLst>
          </p:cNvPr>
          <p:cNvSpPr txBox="1"/>
          <p:nvPr/>
        </p:nvSpPr>
        <p:spPr>
          <a:xfrm>
            <a:off x="3171825" y="6476532"/>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2771480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9B39-10FB-002C-7134-4E29571EDB52}"/>
              </a:ext>
            </a:extLst>
          </p:cNvPr>
          <p:cNvSpPr>
            <a:spLocks noGrp="1"/>
          </p:cNvSpPr>
          <p:nvPr>
            <p:ph type="title"/>
          </p:nvPr>
        </p:nvSpPr>
        <p:spPr/>
        <p:txBody>
          <a:bodyPr>
            <a:normAutofit/>
          </a:bodyPr>
          <a:lstStyle/>
          <a:p>
            <a:r>
              <a:rPr lang="en-US" sz="5000" spc="-236" dirty="0">
                <a:latin typeface="Open Sans Bold"/>
              </a:rPr>
              <a:t>References</a:t>
            </a:r>
            <a:endParaRPr lang="en-US" sz="5000" dirty="0"/>
          </a:p>
        </p:txBody>
      </p:sp>
      <p:pic>
        <p:nvPicPr>
          <p:cNvPr id="3" name="Picture 2">
            <a:extLst>
              <a:ext uri="{FF2B5EF4-FFF2-40B4-BE49-F238E27FC236}">
                <a16:creationId xmlns:a16="http://schemas.microsoft.com/office/drawing/2014/main" id="{A881ADB6-153D-DFD9-BB6D-FA0A221DA8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05000" y="1332477"/>
            <a:ext cx="8001000" cy="5135516"/>
          </a:xfrm>
          <a:prstGeom prst="rect">
            <a:avLst/>
          </a:prstGeom>
        </p:spPr>
      </p:pic>
      <p:sp>
        <p:nvSpPr>
          <p:cNvPr id="4" name="TextBox 22">
            <a:extLst>
              <a:ext uri="{FF2B5EF4-FFF2-40B4-BE49-F238E27FC236}">
                <a16:creationId xmlns:a16="http://schemas.microsoft.com/office/drawing/2014/main" id="{B9D43253-905C-6088-C66F-F2D037CC482E}"/>
              </a:ext>
            </a:extLst>
          </p:cNvPr>
          <p:cNvSpPr txBox="1"/>
          <p:nvPr/>
        </p:nvSpPr>
        <p:spPr>
          <a:xfrm>
            <a:off x="3171825" y="6476532"/>
            <a:ext cx="7493365"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IT20146474  | Liyanage A.L.D.K.S|   TMP-23-310 | </a:t>
            </a:r>
            <a:r>
              <a:rPr lang="en-US" sz="1500" b="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Gaming Module</a:t>
            </a:r>
          </a:p>
        </p:txBody>
      </p:sp>
    </p:spTree>
    <p:extLst>
      <p:ext uri="{BB962C8B-B14F-4D97-AF65-F5344CB8AC3E}">
        <p14:creationId xmlns:p14="http://schemas.microsoft.com/office/powerpoint/2010/main" val="36750389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4657345" y="2755837"/>
            <a:ext cx="8001000" cy="2130552"/>
          </a:xfrm>
        </p:spPr>
        <p:txBody>
          <a:bodyPr vert="horz" lIns="91440" tIns="45720" rIns="91440" bIns="45720" rtlCol="0" anchor="b">
            <a:normAutofit/>
          </a:bodyPr>
          <a:lstStyle/>
          <a:p>
            <a:r>
              <a:rPr lang="en-US" sz="5000" b="1" spc="-87" dirty="0">
                <a:latin typeface="Open Sans"/>
              </a:rPr>
              <a:t>Nayanananda W.A.K.D</a:t>
            </a:r>
            <a:br>
              <a:rPr lang="en-US" sz="5000" b="1" spc="-87" dirty="0">
                <a:latin typeface="Open Sans"/>
              </a:rPr>
            </a:br>
            <a:endParaRPr lang="en-US" sz="5000" b="1" dirty="0"/>
          </a:p>
        </p:txBody>
      </p:sp>
      <p:pic>
        <p:nvPicPr>
          <p:cNvPr id="4" name="Picture 3" descr="A person smiling for the camera&#10;&#10;Description automatically generated with low confidence">
            <a:extLst>
              <a:ext uri="{FF2B5EF4-FFF2-40B4-BE49-F238E27FC236}">
                <a16:creationId xmlns:a16="http://schemas.microsoft.com/office/drawing/2014/main" id="{39C164A5-DEFE-0353-1E9D-A9B9FB3725B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5">
            <a:extLst>
              <a:ext uri="{FF2B5EF4-FFF2-40B4-BE49-F238E27FC236}">
                <a16:creationId xmlns:a16="http://schemas.microsoft.com/office/drawing/2014/main" id="{DA1C31C0-1A50-DBA5-36D9-779715559A42}"/>
              </a:ext>
            </a:extLst>
          </p:cNvPr>
          <p:cNvSpPr txBox="1">
            <a:spLocks/>
          </p:cNvSpPr>
          <p:nvPr/>
        </p:nvSpPr>
        <p:spPr>
          <a:xfrm>
            <a:off x="5297760" y="4636008"/>
            <a:ext cx="6251111" cy="157276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IT20237622  </a:t>
            </a:r>
          </a:p>
          <a:p>
            <a:r>
              <a:rPr lang="en-US" b="1" spc="330" dirty="0">
                <a:solidFill>
                  <a:schemeClr val="tx1"/>
                </a:solidFill>
                <a:latin typeface="Open Sans" panose="020B0606030504020204" pitchFamily="34" charset="0"/>
                <a:ea typeface="Open Sans" panose="020B0606030504020204" pitchFamily="34" charset="0"/>
                <a:cs typeface="Open Sans" panose="020B0606030504020204" pitchFamily="34" charset="0"/>
              </a:rPr>
              <a:t>Information Technology</a:t>
            </a:r>
          </a:p>
        </p:txBody>
      </p:sp>
    </p:spTree>
    <p:extLst>
      <p:ext uri="{BB962C8B-B14F-4D97-AF65-F5344CB8AC3E}">
        <p14:creationId xmlns:p14="http://schemas.microsoft.com/office/powerpoint/2010/main" val="32313169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extBox 13">
            <a:extLst>
              <a:ext uri="{FF2B5EF4-FFF2-40B4-BE49-F238E27FC236}">
                <a16:creationId xmlns:a16="http://schemas.microsoft.com/office/drawing/2014/main" id="{9EB72DF6-F924-0F3D-2A13-0B3BDE70A703}"/>
              </a:ext>
            </a:extLst>
          </p:cNvPr>
          <p:cNvSpPr txBox="1"/>
          <p:nvPr/>
        </p:nvSpPr>
        <p:spPr>
          <a:xfrm>
            <a:off x="990600" y="289051"/>
            <a:ext cx="11009938" cy="1325563"/>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5000" dirty="0">
                <a:latin typeface="Open Sans" panose="020B0606030504020204" pitchFamily="34" charset="0"/>
                <a:ea typeface="Open Sans" panose="020B0606030504020204" pitchFamily="34" charset="0"/>
                <a:cs typeface="Open Sans" panose="020B0606030504020204" pitchFamily="34" charset="0"/>
              </a:rPr>
              <a:t>T</a:t>
            </a:r>
            <a:r>
              <a:rPr lang="en-US" sz="5000" b="0" i="0" baseline="0" dirty="0">
                <a:effectLst/>
                <a:latin typeface="Open Sans" panose="020B0606030504020204" pitchFamily="34" charset="0"/>
                <a:ea typeface="Open Sans" panose="020B0606030504020204" pitchFamily="34" charset="0"/>
                <a:cs typeface="Open Sans" panose="020B0606030504020204" pitchFamily="34" charset="0"/>
              </a:rPr>
              <a:t>utor recommendation module </a:t>
            </a:r>
            <a:endParaRPr lang="en-US" sz="5000" spc="-263" dirty="0">
              <a:latin typeface="+mj-lt"/>
              <a:ea typeface="+mj-ea"/>
              <a:cs typeface="+mj-cs"/>
            </a:endParaRPr>
          </a:p>
        </p:txBody>
      </p:sp>
      <p:sp>
        <p:nvSpPr>
          <p:cNvPr id="36"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Icon&#10;&#10;Description automatically generated">
            <a:extLst>
              <a:ext uri="{FF2B5EF4-FFF2-40B4-BE49-F238E27FC236}">
                <a16:creationId xmlns:a16="http://schemas.microsoft.com/office/drawing/2014/main" id="{A5F9BEF5-2601-5E23-194F-C617E8C8A8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795" y="1752600"/>
            <a:ext cx="3352800" cy="3352800"/>
          </a:xfrm>
          <a:prstGeom prst="rect">
            <a:avLst/>
          </a:prstGeom>
        </p:spPr>
      </p:pic>
      <p:graphicFrame>
        <p:nvGraphicFramePr>
          <p:cNvPr id="9" name="TextBox 5">
            <a:extLst>
              <a:ext uri="{FF2B5EF4-FFF2-40B4-BE49-F238E27FC236}">
                <a16:creationId xmlns:a16="http://schemas.microsoft.com/office/drawing/2014/main" id="{465FB868-6C4B-B4AA-C0BD-C697FE38FDF3}"/>
              </a:ext>
            </a:extLst>
          </p:cNvPr>
          <p:cNvGraphicFramePr/>
          <p:nvPr>
            <p:extLst>
              <p:ext uri="{D42A27DB-BD31-4B8C-83A1-F6EECF244321}">
                <p14:modId xmlns:p14="http://schemas.microsoft.com/office/powerpoint/2010/main" val="2533854996"/>
              </p:ext>
            </p:extLst>
          </p:nvPr>
        </p:nvGraphicFramePr>
        <p:xfrm>
          <a:off x="3339006" y="1633325"/>
          <a:ext cx="8757137" cy="4191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F098BE55-C2D1-ACB8-DEF3-BB86495796D6}"/>
              </a:ext>
            </a:extLst>
          </p:cNvPr>
          <p:cNvSpPr txBox="1"/>
          <p:nvPr/>
        </p:nvSpPr>
        <p:spPr>
          <a:xfrm>
            <a:off x="4638472" y="4763010"/>
            <a:ext cx="6158204" cy="923330"/>
          </a:xfrm>
          <a:prstGeom prst="rect">
            <a:avLst/>
          </a:prstGeom>
          <a:noFill/>
        </p:spPr>
        <p:txBody>
          <a:bodyPr wrap="square">
            <a:spAutoFit/>
          </a:bodyPr>
          <a:lstStyle/>
          <a:p>
            <a:pPr lvl="0" algn="l">
              <a:lnSpc>
                <a:spcPct val="100000"/>
              </a:lnSpc>
            </a:pPr>
            <a:r>
              <a:rPr lang="en-US" sz="1800" b="0" i="0" dirty="0">
                <a:effectLst/>
                <a:latin typeface="Times New Roman" panose="02020603050405020304" pitchFamily="18" charset="0"/>
                <a:cs typeface="Times New Roman" panose="02020603050405020304" pitchFamily="18" charset="0"/>
              </a:rPr>
              <a:t>The recommendation is based on:</a:t>
            </a:r>
          </a:p>
          <a:p>
            <a:pPr marL="742950" lvl="1" indent="-285750">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The marks that the student gained from the online exam</a:t>
            </a:r>
          </a:p>
          <a:p>
            <a:pPr marL="742950" lvl="1" indent="-285750">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The disability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47700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9">
            <a:extLst>
              <a:ext uri="{FF2B5EF4-FFF2-40B4-BE49-F238E27FC236}">
                <a16:creationId xmlns:a16="http://schemas.microsoft.com/office/drawing/2014/main" id="{A2DEE971-6152-569D-F19C-1AB335724507}"/>
              </a:ext>
            </a:extLst>
          </p:cNvPr>
          <p:cNvSpPr txBox="1"/>
          <p:nvPr/>
        </p:nvSpPr>
        <p:spPr>
          <a:xfrm>
            <a:off x="808638" y="386930"/>
            <a:ext cx="9236700"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kern="1200" spc="-263"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Background</a:t>
            </a:r>
            <a:r>
              <a:rPr lang="en-US" sz="5400" kern="1200" spc="-263" dirty="0">
                <a:solidFill>
                  <a:schemeClr val="tx1"/>
                </a:solidFill>
                <a:latin typeface="+mj-lt"/>
                <a:ea typeface="+mj-ea"/>
                <a:cs typeface="+mj-cs"/>
              </a:rPr>
              <a:t> </a:t>
            </a: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A8AB5F4-905A-6DF9-4E5F-55B51E7FC9D1}"/>
              </a:ext>
            </a:extLst>
          </p:cNvPr>
          <p:cNvSpPr txBox="1"/>
          <p:nvPr/>
        </p:nvSpPr>
        <p:spPr>
          <a:xfrm>
            <a:off x="808638" y="2203079"/>
            <a:ext cx="10143668" cy="4147845"/>
          </a:xfrm>
          <a:prstGeom prst="rect">
            <a:avLst/>
          </a:prstGeom>
        </p:spPr>
        <p:txBody>
          <a:bodyPr vert="horz" lIns="91440" tIns="45720" rIns="91440" bIns="45720" rtlCol="0" anchor="ctr">
            <a:normAutofit fontScale="92500" lnSpcReduction="10000"/>
          </a:bodyPr>
          <a:lstStyle/>
          <a:p>
            <a:pPr marL="0" marR="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“EEG Based Identification of Words on Exam Models with Yes-No Answers for Students with Visual Impairments”[1]</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In here they have used an oral examination for visual impaired students.</a:t>
            </a:r>
          </a:p>
          <a:p>
            <a:pPr marL="0" marR="0">
              <a:lnSpc>
                <a:spcPct val="107000"/>
              </a:lnSpc>
              <a:spcBef>
                <a:spcPts val="0"/>
              </a:spcBef>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“Voice-based Online Examination System for Visually Impaired Students”[2]</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Has used a voice-based examination</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In here reads the questions which is shown in the computer screen</a:t>
            </a:r>
          </a:p>
          <a:p>
            <a:pPr>
              <a:lnSpc>
                <a:spcPct val="107000"/>
              </a:lnSpc>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“VOICE-BASED ONLINE EXAMINATION SYSTEM FOR VISUALLY IMPAIRED” [3]</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Has developed a system to prevent problems that visually impaired students experience when writing an exam physically</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Use voice commands to ask questions and responds</a:t>
            </a:r>
          </a:p>
          <a:p>
            <a:pPr>
              <a:lnSpc>
                <a:spcPct val="107000"/>
              </a:lnSpc>
              <a:spcAft>
                <a:spcPts val="8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“FindMyTutor: An Android Application for Matching Students and Private Tutors” [4]</a:t>
            </a:r>
          </a:p>
          <a:p>
            <a:pPr marL="800100" lvl="1" indent="-342900">
              <a:lnSpc>
                <a:spcPct val="107000"/>
              </a:lnSpc>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Has designed as a mobile application</a:t>
            </a:r>
          </a:p>
          <a:p>
            <a:pPr marL="800100" lvl="1" indent="-342900">
              <a:lnSpc>
                <a:spcPct val="107000"/>
              </a:lnSpc>
              <a:spcAft>
                <a:spcPts val="800"/>
              </a:spcAft>
              <a:buFont typeface="Symbol" panose="05050102010706020507" pitchFamily="18" charset="2"/>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Tutor recommendation method has been developed here.</a:t>
            </a:r>
          </a:p>
        </p:txBody>
      </p:sp>
      <p:sp>
        <p:nvSpPr>
          <p:cNvPr id="3" name="TextBox 22">
            <a:extLst>
              <a:ext uri="{FF2B5EF4-FFF2-40B4-BE49-F238E27FC236}">
                <a16:creationId xmlns:a16="http://schemas.microsoft.com/office/drawing/2014/main" id="{57C312E0-3F80-6974-15CA-E028CE97184C}"/>
              </a:ext>
            </a:extLst>
          </p:cNvPr>
          <p:cNvSpPr txBox="1"/>
          <p:nvPr/>
        </p:nvSpPr>
        <p:spPr>
          <a:xfrm>
            <a:off x="51816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3624249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DC2B57-E330-3C9D-49C9-01E16376FF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457200" y="-1"/>
            <a:ext cx="670560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9" name="TextBox 8">
            <a:extLst>
              <a:ext uri="{FF2B5EF4-FFF2-40B4-BE49-F238E27FC236}">
                <a16:creationId xmlns:a16="http://schemas.microsoft.com/office/drawing/2014/main" id="{4F4CBC1C-9E1F-9EF4-0939-68173FE25B32}"/>
              </a:ext>
            </a:extLst>
          </p:cNvPr>
          <p:cNvSpPr txBox="1"/>
          <p:nvPr/>
        </p:nvSpPr>
        <p:spPr>
          <a:xfrm>
            <a:off x="6019801" y="2386052"/>
            <a:ext cx="6019800" cy="3100348"/>
          </a:xfrm>
          <a:prstGeom prst="rect">
            <a:avLst/>
          </a:prstGeom>
        </p:spPr>
        <p:txBody>
          <a:bodyPr vert="horz" lIns="91440" tIns="45720" rIns="91440" bIns="45720" rtlCol="0">
            <a:noAutofit/>
          </a:bodyPr>
          <a:lstStyle/>
          <a:p>
            <a:pPr marL="342900" indent="-342900" algn="l" rtl="0" eaLnBrk="1" latinLnBrk="0" hangingPunct="1">
              <a:spcBef>
                <a:spcPts val="0"/>
              </a:spcBef>
              <a:spcAft>
                <a:spcPts val="0"/>
              </a:spcAft>
              <a:buFont typeface="Wingdings" panose="05000000000000000000" pitchFamily="2" charset="2"/>
              <a:buChar char="Ø"/>
            </a:pPr>
            <a:r>
              <a:rPr lang="en-US" sz="2000" kern="1200" dirty="0">
                <a:solidFill>
                  <a:srgbClr val="000000"/>
                </a:solidFill>
                <a:effectLst/>
                <a:latin typeface="Times New Roman" panose="02020603050405020304" pitchFamily="18" charset="0"/>
                <a:cs typeface="Times New Roman" panose="02020603050405020304" pitchFamily="18" charset="0"/>
              </a:rPr>
              <a:t>How to create a platform to recommend a tutor based on learner’s knowledge and level of disability?</a:t>
            </a:r>
          </a:p>
          <a:p>
            <a:pPr marL="342900" indent="-342900" algn="l" rtl="0" eaLnBrk="1" latinLnBrk="0" hangingPunct="1">
              <a:spcBef>
                <a:spcPts val="0"/>
              </a:spcBef>
              <a:spcAft>
                <a:spcPts val="0"/>
              </a:spcAft>
              <a:buFont typeface="Wingdings" panose="05000000000000000000" pitchFamily="2" charset="2"/>
              <a:buChar char="Ø"/>
            </a:pPr>
            <a:endParaRPr lang="en-US" sz="2000" kern="1200" dirty="0">
              <a:solidFill>
                <a:srgbClr val="000000"/>
              </a:solidFill>
              <a:effectLst/>
              <a:latin typeface="Times New Roman" panose="02020603050405020304" pitchFamily="18" charset="0"/>
              <a:cs typeface="Times New Roman" panose="02020603050405020304" pitchFamily="18" charset="0"/>
            </a:endParaRPr>
          </a:p>
          <a:p>
            <a:pPr marL="342900" indent="-342900" algn="l" rtl="0" eaLnBrk="1" latinLnBrk="0" hangingPunct="1">
              <a:spcBef>
                <a:spcPts val="0"/>
              </a:spcBef>
              <a:spcAft>
                <a:spcPts val="0"/>
              </a:spcAft>
              <a:buFont typeface="Wingdings" panose="05000000000000000000" pitchFamily="2" charset="2"/>
              <a:buChar char="Ø"/>
            </a:pPr>
            <a:r>
              <a:rPr lang="en-US" sz="2000" kern="1200" dirty="0">
                <a:solidFill>
                  <a:srgbClr val="000000"/>
                </a:solidFill>
                <a:effectLst/>
                <a:latin typeface="Times New Roman" panose="02020603050405020304" pitchFamily="18" charset="0"/>
                <a:cs typeface="Times New Roman" panose="02020603050405020304" pitchFamily="18" charset="0"/>
              </a:rPr>
              <a:t>How to evaluate online examination platform to measure knowledge level of visual impaired students?</a:t>
            </a:r>
          </a:p>
          <a:p>
            <a:pPr marL="342900" indent="-342900" algn="l" rtl="0" eaLnBrk="1" latinLnBrk="0" hangingPunct="1">
              <a:spcBef>
                <a:spcPts val="0"/>
              </a:spcBef>
              <a:spcAft>
                <a:spcPts val="0"/>
              </a:spcAft>
              <a:buFont typeface="Wingdings" panose="05000000000000000000" pitchFamily="2" charset="2"/>
              <a:buChar char="Ø"/>
            </a:pPr>
            <a:endParaRPr lang="en-US" sz="2000" kern="1200" dirty="0">
              <a:solidFill>
                <a:srgbClr val="000000"/>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kern="1200" dirty="0">
                <a:solidFill>
                  <a:srgbClr val="000000"/>
                </a:solidFill>
                <a:effectLst/>
                <a:latin typeface="Times New Roman" panose="02020603050405020304" pitchFamily="18" charset="0"/>
                <a:cs typeface="Times New Roman" panose="02020603050405020304" pitchFamily="18" charset="0"/>
              </a:rPr>
              <a:t>How to create a platform that facilitates the use of accessibility mode?</a:t>
            </a:r>
            <a:endParaRPr lang="en-US" sz="2000" dirty="0">
              <a:effectLst/>
              <a:latin typeface="Times New Roman" panose="02020603050405020304" pitchFamily="18" charset="0"/>
              <a:cs typeface="Times New Roman" panose="02020603050405020304" pitchFamily="18" charset="0"/>
            </a:endParaRPr>
          </a:p>
          <a:p>
            <a:pPr marL="285750" indent="-285750" algn="l" rtl="0" eaLnBrk="1" latinLnBrk="0" hangingPunct="1">
              <a:spcBef>
                <a:spcPts val="0"/>
              </a:spcBef>
              <a:spcAft>
                <a:spcPts val="0"/>
              </a:spcAft>
              <a:buFont typeface="Wingdings" panose="05000000000000000000" pitchFamily="2" charset="2"/>
              <a:buChar char="Ø"/>
            </a:pPr>
            <a:endParaRPr lang="en-US" sz="2000" b="1" dirty="0">
              <a:effectLst/>
            </a:endParaRPr>
          </a:p>
        </p:txBody>
      </p:sp>
      <p:sp>
        <p:nvSpPr>
          <p:cNvPr id="4" name="TextBox 3">
            <a:extLst>
              <a:ext uri="{FF2B5EF4-FFF2-40B4-BE49-F238E27FC236}">
                <a16:creationId xmlns:a16="http://schemas.microsoft.com/office/drawing/2014/main" id="{7D2D4B83-B037-72DC-077D-372CA847E38B}"/>
              </a:ext>
            </a:extLst>
          </p:cNvPr>
          <p:cNvSpPr txBox="1"/>
          <p:nvPr/>
        </p:nvSpPr>
        <p:spPr>
          <a:xfrm>
            <a:off x="6217920" y="431632"/>
            <a:ext cx="6355080" cy="1330839"/>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5000" dirty="0">
                <a:latin typeface="Open Sans Bold" panose="020B0806030504020204" pitchFamily="34" charset="0"/>
                <a:ea typeface="Open Sans Bold" panose="020B0806030504020204" pitchFamily="34" charset="0"/>
                <a:cs typeface="Open Sans Bold" panose="020B0806030504020204" pitchFamily="34" charset="0"/>
              </a:rPr>
              <a:t>Research Problem</a:t>
            </a:r>
          </a:p>
        </p:txBody>
      </p:sp>
      <p:sp>
        <p:nvSpPr>
          <p:cNvPr id="2" name="TextBox 22">
            <a:extLst>
              <a:ext uri="{FF2B5EF4-FFF2-40B4-BE49-F238E27FC236}">
                <a16:creationId xmlns:a16="http://schemas.microsoft.com/office/drawing/2014/main" id="{DA12BE1A-4114-57C0-2DEE-3942A02AC3A9}"/>
              </a:ext>
            </a:extLst>
          </p:cNvPr>
          <p:cNvSpPr txBox="1"/>
          <p:nvPr/>
        </p:nvSpPr>
        <p:spPr>
          <a:xfrm>
            <a:off x="52578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4026844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rot="-2273230">
            <a:off x="9369806" y="496116"/>
            <a:ext cx="1580445" cy="0"/>
          </a:xfrm>
          <a:prstGeom prst="line">
            <a:avLst/>
          </a:prstGeom>
          <a:ln w="9525" cap="rnd">
            <a:solidFill>
              <a:srgbClr val="FFFFFF"/>
            </a:solidFill>
            <a:prstDash val="solid"/>
            <a:headEnd type="none" w="sm" len="sm"/>
            <a:tailEnd type="none" w="sm" len="sm"/>
          </a:ln>
        </p:spPr>
        <p:txBody>
          <a:bodyPr/>
          <a:lstStyle/>
          <a:p>
            <a:endParaRPr lang="en-US"/>
          </a:p>
        </p:txBody>
      </p:sp>
      <p:sp>
        <p:nvSpPr>
          <p:cNvPr id="7" name="TextBox 7"/>
          <p:cNvSpPr txBox="1"/>
          <p:nvPr/>
        </p:nvSpPr>
        <p:spPr>
          <a:xfrm>
            <a:off x="516340" y="985629"/>
            <a:ext cx="7246676" cy="282129"/>
          </a:xfrm>
          <a:prstGeom prst="rect">
            <a:avLst/>
          </a:prstGeom>
        </p:spPr>
        <p:txBody>
          <a:bodyPr lIns="0" tIns="0" rIns="0" bIns="0" rtlCol="0" anchor="t">
            <a:spAutoFit/>
          </a:bodyPr>
          <a:lstStyle/>
          <a:p>
            <a:pPr>
              <a:lnSpc>
                <a:spcPts val="2160"/>
              </a:lnSpc>
            </a:pPr>
            <a:r>
              <a:rPr lang="en-US" sz="2000" spc="220" dirty="0">
                <a:solidFill>
                  <a:srgbClr val="014067"/>
                </a:solidFill>
                <a:latin typeface="Open Sans"/>
              </a:rPr>
              <a:t>Comparison of existing solutions</a:t>
            </a:r>
          </a:p>
        </p:txBody>
      </p:sp>
      <p:graphicFrame>
        <p:nvGraphicFramePr>
          <p:cNvPr id="8" name="Table 8"/>
          <p:cNvGraphicFramePr>
            <a:graphicFrameLocks/>
          </p:cNvGraphicFramePr>
          <p:nvPr>
            <p:extLst>
              <p:ext uri="{D42A27DB-BD31-4B8C-83A1-F6EECF244321}">
                <p14:modId xmlns:p14="http://schemas.microsoft.com/office/powerpoint/2010/main" val="460572613"/>
              </p:ext>
            </p:extLst>
          </p:nvPr>
        </p:nvGraphicFramePr>
        <p:xfrm>
          <a:off x="1555917" y="1456661"/>
          <a:ext cx="7918543" cy="4663440"/>
        </p:xfrm>
        <a:graphic>
          <a:graphicData uri="http://schemas.openxmlformats.org/drawingml/2006/table">
            <a:tbl>
              <a:tblPr/>
              <a:tblGrid>
                <a:gridCol w="1569304">
                  <a:extLst>
                    <a:ext uri="{9D8B030D-6E8A-4147-A177-3AD203B41FA5}">
                      <a16:colId xmlns:a16="http://schemas.microsoft.com/office/drawing/2014/main" val="20000"/>
                    </a:ext>
                  </a:extLst>
                </a:gridCol>
                <a:gridCol w="1775112">
                  <a:extLst>
                    <a:ext uri="{9D8B030D-6E8A-4147-A177-3AD203B41FA5}">
                      <a16:colId xmlns:a16="http://schemas.microsoft.com/office/drawing/2014/main" val="20001"/>
                    </a:ext>
                  </a:extLst>
                </a:gridCol>
                <a:gridCol w="1483015">
                  <a:extLst>
                    <a:ext uri="{9D8B030D-6E8A-4147-A177-3AD203B41FA5}">
                      <a16:colId xmlns:a16="http://schemas.microsoft.com/office/drawing/2014/main" val="20002"/>
                    </a:ext>
                  </a:extLst>
                </a:gridCol>
                <a:gridCol w="1545556">
                  <a:extLst>
                    <a:ext uri="{9D8B030D-6E8A-4147-A177-3AD203B41FA5}">
                      <a16:colId xmlns:a16="http://schemas.microsoft.com/office/drawing/2014/main" val="2213469080"/>
                    </a:ext>
                  </a:extLst>
                </a:gridCol>
                <a:gridCol w="1545556">
                  <a:extLst>
                    <a:ext uri="{9D8B030D-6E8A-4147-A177-3AD203B41FA5}">
                      <a16:colId xmlns:a16="http://schemas.microsoft.com/office/drawing/2014/main" val="20003"/>
                    </a:ext>
                  </a:extLst>
                </a:gridCol>
              </a:tblGrid>
              <a:tr h="10201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Research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r>
                        <a:rPr lang="en-US" sz="1800" b="0" i="0" u="none" strike="noStrike" kern="1200" baseline="0" dirty="0">
                          <a:solidFill>
                            <a:schemeClr val="tx1"/>
                          </a:solidFill>
                          <a:latin typeface="+mn-lt"/>
                          <a:ea typeface="+mn-ea"/>
                          <a:cs typeface="+mn-cs"/>
                        </a:rPr>
                        <a:t>Tutor recommendation</a:t>
                      </a:r>
                    </a:p>
                    <a:p>
                      <a:r>
                        <a:rPr lang="en-US" sz="1800" b="0" i="0" u="none" strike="noStrike" kern="1200" baseline="0" dirty="0">
                          <a:solidFill>
                            <a:schemeClr val="tx1"/>
                          </a:solidFill>
                          <a:latin typeface="+mn-lt"/>
                          <a:ea typeface="+mn-ea"/>
                          <a:cs typeface="+mn-cs"/>
                        </a:rPr>
                        <a:t>	</a:t>
                      </a:r>
                    </a:p>
                    <a:p>
                      <a:pPr algn="l">
                        <a:defRPr/>
                      </a:pPr>
                      <a:endParaRPr lang="en-US" sz="1600" spc="-95" dirty="0">
                        <a:solidFill>
                          <a:srgbClr val="3F3F3F"/>
                        </a:solidFill>
                        <a:latin typeface="Open Sans Bold"/>
                      </a:endParaRP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Online examination system</a:t>
                      </a:r>
                    </a:p>
                    <a:p>
                      <a:pPr algn="l">
                        <a:defRPr/>
                      </a:pP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Accessibility mode in the UI design</a:t>
                      </a: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Mobile application 	</a:t>
                      </a:r>
                    </a:p>
                    <a:p>
                      <a:pPr algn="l">
                        <a:defRPr/>
                      </a:pPr>
                      <a:endParaRPr lang="en-US" sz="700" dirty="0">
                        <a:latin typeface="+mn-lt"/>
                      </a:endParaRP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AB200"/>
                    </a:solidFill>
                  </a:tcPr>
                </a:tc>
                <a:extLst>
                  <a:ext uri="{0D108BD9-81ED-4DB2-BD59-A6C34878D82A}">
                    <a16:rowId xmlns:a16="http://schemas.microsoft.com/office/drawing/2014/main" val="10000"/>
                  </a:ext>
                </a:extLst>
              </a:tr>
              <a:tr h="589299">
                <a:tc>
                  <a:txBody>
                    <a:bodyPr/>
                    <a:lstStyle/>
                    <a:p>
                      <a:r>
                        <a:rPr lang="en-US" sz="1800" b="0" i="0" u="none" strike="noStrike" kern="1200" baseline="0" dirty="0">
                          <a:solidFill>
                            <a:schemeClr val="tx1"/>
                          </a:solidFill>
                          <a:latin typeface="+mn-lt"/>
                          <a:ea typeface="+mn-ea"/>
                          <a:cs typeface="+mn-cs"/>
                        </a:rPr>
                        <a:t>Research 1 [1]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91614588"/>
                  </a:ext>
                </a:extLst>
              </a:tr>
              <a:tr h="6924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Research 2 [2] 	</a:t>
                      </a:r>
                    </a:p>
                    <a:p>
                      <a:pPr algn="l">
                        <a:defRPr/>
                      </a:pP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416669996"/>
                  </a:ext>
                </a:extLst>
              </a:tr>
              <a:tr h="6924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Research 3 [3] 	</a:t>
                      </a:r>
                    </a:p>
                    <a:p>
                      <a:pPr algn="l">
                        <a:defRPr/>
                      </a:pPr>
                      <a:endParaRPr lang="en-US" sz="7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753585009"/>
                  </a:ext>
                </a:extLst>
              </a:tr>
              <a:tr h="589299">
                <a:tc>
                  <a:txBody>
                    <a:bodyPr/>
                    <a:lstStyle/>
                    <a:p>
                      <a:r>
                        <a:rPr lang="en-US" sz="1800" b="0" i="0" u="none" strike="noStrike" kern="1200" baseline="0" dirty="0">
                          <a:solidFill>
                            <a:schemeClr val="tx1"/>
                          </a:solidFill>
                          <a:latin typeface="+mn-lt"/>
                          <a:ea typeface="+mn-ea"/>
                          <a:cs typeface="+mn-cs"/>
                        </a:rPr>
                        <a:t>Research 4 [4]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4"/>
                  </a:ext>
                </a:extLst>
              </a:tr>
              <a:tr h="854483">
                <a:tc>
                  <a:txBody>
                    <a:bodyPr/>
                    <a:lstStyle/>
                    <a:p>
                      <a:pPr algn="l">
                        <a:defRPr/>
                      </a:pPr>
                      <a:endParaRPr lang="en-US" sz="1800" spc="-107" dirty="0">
                        <a:solidFill>
                          <a:srgbClr val="3F3F3F"/>
                        </a:solidFill>
                        <a:latin typeface="Open Sans Bold"/>
                      </a:endParaRPr>
                    </a:p>
                    <a:p>
                      <a:r>
                        <a:rPr lang="en-US" sz="1800" b="0" i="0" u="none" strike="noStrike" kern="1200" baseline="0" dirty="0">
                          <a:solidFill>
                            <a:schemeClr val="tx1"/>
                          </a:solidFill>
                          <a:latin typeface="+mn-lt"/>
                          <a:ea typeface="+mn-ea"/>
                          <a:cs typeface="+mn-cs"/>
                        </a:rPr>
                        <a:t>New Research 	</a:t>
                      </a:r>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endParaRPr lang="en-US" sz="1200" dirty="0"/>
                    </a:p>
                  </a:txBody>
                  <a:tcPr marL="60960" marR="60960" marT="30480" marB="3048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0005"/>
                  </a:ext>
                </a:extLst>
              </a:tr>
            </a:tbl>
          </a:graphicData>
        </a:graphic>
      </p:graphicFrame>
      <p:grpSp>
        <p:nvGrpSpPr>
          <p:cNvPr id="20" name="Group 20"/>
          <p:cNvGrpSpPr/>
          <p:nvPr/>
        </p:nvGrpSpPr>
        <p:grpSpPr>
          <a:xfrm>
            <a:off x="13110" y="6691079"/>
            <a:ext cx="12192000" cy="181095"/>
            <a:chOff x="0" y="0"/>
            <a:chExt cx="24384000" cy="362190"/>
          </a:xfrm>
        </p:grpSpPr>
        <p:sp>
          <p:nvSpPr>
            <p:cNvPr id="21" name="Freeform 21"/>
            <p:cNvSpPr/>
            <p:nvPr/>
          </p:nvSpPr>
          <p:spPr>
            <a:xfrm>
              <a:off x="0" y="0"/>
              <a:ext cx="24384000" cy="362204"/>
            </a:xfrm>
            <a:custGeom>
              <a:avLst/>
              <a:gdLst/>
              <a:ahLst/>
              <a:cxnLst/>
              <a:rect l="l" t="t" r="r" b="b"/>
              <a:pathLst>
                <a:path w="24384000" h="362204">
                  <a:moveTo>
                    <a:pt x="0" y="362204"/>
                  </a:moveTo>
                  <a:lnTo>
                    <a:pt x="9606534" y="0"/>
                  </a:lnTo>
                  <a:lnTo>
                    <a:pt x="24384000" y="362204"/>
                  </a:lnTo>
                  <a:close/>
                </a:path>
              </a:pathLst>
            </a:custGeom>
            <a:solidFill>
              <a:srgbClr val="FFFFFF">
                <a:alpha val="19608"/>
              </a:srgbClr>
            </a:solidFill>
          </p:spPr>
          <p:txBody>
            <a:bodyPr/>
            <a:lstStyle/>
            <a:p>
              <a:endParaRPr lang="en-US"/>
            </a:p>
          </p:txBody>
        </p:sp>
      </p:grpSp>
      <p:pic>
        <p:nvPicPr>
          <p:cNvPr id="22" name="Picture 22"/>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110" y="6387475"/>
            <a:ext cx="2514600" cy="490308"/>
          </a:xfrm>
          <a:prstGeom prst="rect">
            <a:avLst/>
          </a:prstGeom>
        </p:spPr>
      </p:pic>
      <p:sp>
        <p:nvSpPr>
          <p:cNvPr id="29" name="TextBox 29"/>
          <p:cNvSpPr txBox="1"/>
          <p:nvPr/>
        </p:nvSpPr>
        <p:spPr>
          <a:xfrm>
            <a:off x="516340" y="304481"/>
            <a:ext cx="6226825" cy="627223"/>
          </a:xfrm>
          <a:prstGeom prst="rect">
            <a:avLst/>
          </a:prstGeom>
        </p:spPr>
        <p:txBody>
          <a:bodyPr lIns="0" tIns="0" rIns="0" bIns="0" rtlCol="0" anchor="t">
            <a:spAutoFit/>
          </a:bodyPr>
          <a:lstStyle/>
          <a:p>
            <a:pPr>
              <a:lnSpc>
                <a:spcPts val="4752"/>
              </a:lnSpc>
            </a:pPr>
            <a:r>
              <a:rPr lang="en-US" sz="5000" spc="-175" dirty="0">
                <a:latin typeface="Open Sans Bold"/>
              </a:rPr>
              <a:t>Research Gap</a:t>
            </a:r>
          </a:p>
        </p:txBody>
      </p:sp>
      <p:grpSp>
        <p:nvGrpSpPr>
          <p:cNvPr id="36" name="Group 35">
            <a:extLst>
              <a:ext uri="{FF2B5EF4-FFF2-40B4-BE49-F238E27FC236}">
                <a16:creationId xmlns:a16="http://schemas.microsoft.com/office/drawing/2014/main" id="{56168118-9BD0-3FC1-370A-B4C79EF4B82E}"/>
              </a:ext>
            </a:extLst>
          </p:cNvPr>
          <p:cNvGrpSpPr/>
          <p:nvPr/>
        </p:nvGrpSpPr>
        <p:grpSpPr>
          <a:xfrm>
            <a:off x="3629752" y="2667000"/>
            <a:ext cx="5201547" cy="3352800"/>
            <a:chOff x="3637653" y="2514600"/>
            <a:chExt cx="5201547" cy="3352800"/>
          </a:xfrm>
        </p:grpSpPr>
        <p:pic>
          <p:nvPicPr>
            <p:cNvPr id="9" name="Picture 9"/>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341192" y="3960518"/>
              <a:ext cx="485301" cy="457200"/>
            </a:xfrm>
            <a:prstGeom prst="rect">
              <a:avLst/>
            </a:prstGeom>
          </p:spPr>
        </p:pic>
        <p:pic>
          <p:nvPicPr>
            <p:cNvPr id="12" name="Picture 1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668786" y="5410200"/>
              <a:ext cx="485301" cy="457200"/>
            </a:xfrm>
            <a:prstGeom prst="rect">
              <a:avLst/>
            </a:prstGeom>
          </p:spPr>
        </p:pic>
        <p:pic>
          <p:nvPicPr>
            <p:cNvPr id="13" name="Picture 1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733304" y="3276600"/>
              <a:ext cx="485301" cy="457200"/>
            </a:xfrm>
            <a:prstGeom prst="rect">
              <a:avLst/>
            </a:prstGeom>
          </p:spPr>
        </p:pic>
        <p:pic>
          <p:nvPicPr>
            <p:cNvPr id="17" name="Picture 17"/>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349870" y="3180814"/>
              <a:ext cx="485301" cy="457200"/>
            </a:xfrm>
            <a:prstGeom prst="rect">
              <a:avLst/>
            </a:prstGeom>
          </p:spPr>
        </p:pic>
        <p:pic>
          <p:nvPicPr>
            <p:cNvPr id="37" name="Picture 24">
              <a:extLst>
                <a:ext uri="{FF2B5EF4-FFF2-40B4-BE49-F238E27FC236}">
                  <a16:creationId xmlns:a16="http://schemas.microsoft.com/office/drawing/2014/main" id="{C6121169-59F2-5809-E8FE-F8B6F1597C9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680142" y="2514600"/>
              <a:ext cx="485301" cy="457200"/>
            </a:xfrm>
            <a:prstGeom prst="rect">
              <a:avLst/>
            </a:prstGeom>
          </p:spPr>
        </p:pic>
        <p:pic>
          <p:nvPicPr>
            <p:cNvPr id="3" name="Picture 24">
              <a:extLst>
                <a:ext uri="{FF2B5EF4-FFF2-40B4-BE49-F238E27FC236}">
                  <a16:creationId xmlns:a16="http://schemas.microsoft.com/office/drawing/2014/main" id="{7A5AF0E9-DFDF-D19F-C629-1D045B35E65E}"/>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637654" y="3254577"/>
              <a:ext cx="485301" cy="457200"/>
            </a:xfrm>
            <a:prstGeom prst="rect">
              <a:avLst/>
            </a:prstGeom>
          </p:spPr>
        </p:pic>
        <p:pic>
          <p:nvPicPr>
            <p:cNvPr id="5" name="Picture 9">
              <a:extLst>
                <a:ext uri="{FF2B5EF4-FFF2-40B4-BE49-F238E27FC236}">
                  <a16:creationId xmlns:a16="http://schemas.microsoft.com/office/drawing/2014/main" id="{8501EE24-2858-8A5A-C24E-37EA75CF114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341192" y="2514600"/>
              <a:ext cx="485301" cy="457200"/>
            </a:xfrm>
            <a:prstGeom prst="rect">
              <a:avLst/>
            </a:prstGeom>
          </p:spPr>
        </p:pic>
        <p:pic>
          <p:nvPicPr>
            <p:cNvPr id="6" name="Picture 9">
              <a:extLst>
                <a:ext uri="{FF2B5EF4-FFF2-40B4-BE49-F238E27FC236}">
                  <a16:creationId xmlns:a16="http://schemas.microsoft.com/office/drawing/2014/main" id="{A858737E-303C-DDB1-1B6A-FF65E2977CF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315112" y="3124200"/>
              <a:ext cx="485301" cy="457200"/>
            </a:xfrm>
            <a:prstGeom prst="rect">
              <a:avLst/>
            </a:prstGeom>
          </p:spPr>
        </p:pic>
        <p:pic>
          <p:nvPicPr>
            <p:cNvPr id="10" name="Picture 24">
              <a:extLst>
                <a:ext uri="{FF2B5EF4-FFF2-40B4-BE49-F238E27FC236}">
                  <a16:creationId xmlns:a16="http://schemas.microsoft.com/office/drawing/2014/main" id="{CA093FE0-F1FF-28A6-3F9E-E0683700276C}"/>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277400" y="4648200"/>
              <a:ext cx="485301" cy="457200"/>
            </a:xfrm>
            <a:prstGeom prst="rect">
              <a:avLst/>
            </a:prstGeom>
          </p:spPr>
        </p:pic>
        <p:pic>
          <p:nvPicPr>
            <p:cNvPr id="11" name="Picture 12">
              <a:extLst>
                <a:ext uri="{FF2B5EF4-FFF2-40B4-BE49-F238E27FC236}">
                  <a16:creationId xmlns:a16="http://schemas.microsoft.com/office/drawing/2014/main" id="{18369810-58F8-4FC4-AC12-7641FE4AB23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272539" y="5410200"/>
              <a:ext cx="485301" cy="457200"/>
            </a:xfrm>
            <a:prstGeom prst="rect">
              <a:avLst/>
            </a:prstGeom>
          </p:spPr>
        </p:pic>
        <p:pic>
          <p:nvPicPr>
            <p:cNvPr id="14" name="Picture 13">
              <a:extLst>
                <a:ext uri="{FF2B5EF4-FFF2-40B4-BE49-F238E27FC236}">
                  <a16:creationId xmlns:a16="http://schemas.microsoft.com/office/drawing/2014/main" id="{9FA1FF03-AB80-2154-2C3D-7D9158967374}"/>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733304" y="2514600"/>
              <a:ext cx="485301" cy="457200"/>
            </a:xfrm>
            <a:prstGeom prst="rect">
              <a:avLst/>
            </a:prstGeom>
          </p:spPr>
        </p:pic>
        <p:pic>
          <p:nvPicPr>
            <p:cNvPr id="15" name="Picture 13">
              <a:extLst>
                <a:ext uri="{FF2B5EF4-FFF2-40B4-BE49-F238E27FC236}">
                  <a16:creationId xmlns:a16="http://schemas.microsoft.com/office/drawing/2014/main" id="{2E68AE1C-1DE5-0A39-2C5F-FBF9076719D9}"/>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750145" y="4572000"/>
              <a:ext cx="485301" cy="457200"/>
            </a:xfrm>
            <a:prstGeom prst="rect">
              <a:avLst/>
            </a:prstGeom>
          </p:spPr>
        </p:pic>
        <p:pic>
          <p:nvPicPr>
            <p:cNvPr id="16" name="Picture 13">
              <a:extLst>
                <a:ext uri="{FF2B5EF4-FFF2-40B4-BE49-F238E27FC236}">
                  <a16:creationId xmlns:a16="http://schemas.microsoft.com/office/drawing/2014/main" id="{96ABCD71-3234-A4AC-FA88-69DDFA7273B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8320883" y="3886200"/>
              <a:ext cx="485301" cy="457200"/>
            </a:xfrm>
            <a:prstGeom prst="rect">
              <a:avLst/>
            </a:prstGeom>
          </p:spPr>
        </p:pic>
        <p:pic>
          <p:nvPicPr>
            <p:cNvPr id="18" name="Picture 17">
              <a:extLst>
                <a:ext uri="{FF2B5EF4-FFF2-40B4-BE49-F238E27FC236}">
                  <a16:creationId xmlns:a16="http://schemas.microsoft.com/office/drawing/2014/main" id="{3CE33746-50D7-8C6E-D5A4-CD150791C71D}"/>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8292910" y="2563712"/>
              <a:ext cx="485301" cy="457200"/>
            </a:xfrm>
            <a:prstGeom prst="rect">
              <a:avLst/>
            </a:prstGeom>
          </p:spPr>
        </p:pic>
        <p:pic>
          <p:nvPicPr>
            <p:cNvPr id="19" name="Picture 17">
              <a:extLst>
                <a:ext uri="{FF2B5EF4-FFF2-40B4-BE49-F238E27FC236}">
                  <a16:creationId xmlns:a16="http://schemas.microsoft.com/office/drawing/2014/main" id="{53D5BE2B-6D2F-6326-3EE7-933C7CD0E77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353899" y="4572000"/>
              <a:ext cx="485301" cy="457200"/>
            </a:xfrm>
            <a:prstGeom prst="rect">
              <a:avLst/>
            </a:prstGeom>
          </p:spPr>
        </p:pic>
        <p:pic>
          <p:nvPicPr>
            <p:cNvPr id="26" name="Picture 17">
              <a:extLst>
                <a:ext uri="{FF2B5EF4-FFF2-40B4-BE49-F238E27FC236}">
                  <a16:creationId xmlns:a16="http://schemas.microsoft.com/office/drawing/2014/main" id="{7A130887-0148-3BDC-0097-3275A0BB251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800832" y="5410200"/>
              <a:ext cx="485301" cy="457200"/>
            </a:xfrm>
            <a:prstGeom prst="rect">
              <a:avLst/>
            </a:prstGeom>
          </p:spPr>
        </p:pic>
        <p:pic>
          <p:nvPicPr>
            <p:cNvPr id="27" name="Picture 17">
              <a:extLst>
                <a:ext uri="{FF2B5EF4-FFF2-40B4-BE49-F238E27FC236}">
                  <a16:creationId xmlns:a16="http://schemas.microsoft.com/office/drawing/2014/main" id="{B401DD61-5DDA-90BE-43F3-8442756471B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320883" y="5410200"/>
              <a:ext cx="485301" cy="457200"/>
            </a:xfrm>
            <a:prstGeom prst="rect">
              <a:avLst/>
            </a:prstGeom>
          </p:spPr>
        </p:pic>
        <p:pic>
          <p:nvPicPr>
            <p:cNvPr id="28" name="Picture 24">
              <a:extLst>
                <a:ext uri="{FF2B5EF4-FFF2-40B4-BE49-F238E27FC236}">
                  <a16:creationId xmlns:a16="http://schemas.microsoft.com/office/drawing/2014/main" id="{67ACE1E5-2B29-8894-922B-7459D80244D7}"/>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750145" y="4009866"/>
              <a:ext cx="485301" cy="457200"/>
            </a:xfrm>
            <a:prstGeom prst="rect">
              <a:avLst/>
            </a:prstGeom>
          </p:spPr>
        </p:pic>
        <p:pic>
          <p:nvPicPr>
            <p:cNvPr id="31" name="Picture 24">
              <a:extLst>
                <a:ext uri="{FF2B5EF4-FFF2-40B4-BE49-F238E27FC236}">
                  <a16:creationId xmlns:a16="http://schemas.microsoft.com/office/drawing/2014/main" id="{B021E272-E2D8-8634-239D-AC1C79D73F53}"/>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637654" y="3966332"/>
              <a:ext cx="485301" cy="457200"/>
            </a:xfrm>
            <a:prstGeom prst="rect">
              <a:avLst/>
            </a:prstGeom>
          </p:spPr>
        </p:pic>
        <p:pic>
          <p:nvPicPr>
            <p:cNvPr id="35" name="Picture 12">
              <a:extLst>
                <a:ext uri="{FF2B5EF4-FFF2-40B4-BE49-F238E27FC236}">
                  <a16:creationId xmlns:a16="http://schemas.microsoft.com/office/drawing/2014/main" id="{EC3FF102-5824-E0DF-9C21-3D33173F961F}"/>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637653" y="4572000"/>
              <a:ext cx="485301" cy="457200"/>
            </a:xfrm>
            <a:prstGeom prst="rect">
              <a:avLst/>
            </a:prstGeom>
          </p:spPr>
        </p:pic>
      </p:grpSp>
      <p:sp>
        <p:nvSpPr>
          <p:cNvPr id="2" name="TextBox 22">
            <a:extLst>
              <a:ext uri="{FF2B5EF4-FFF2-40B4-BE49-F238E27FC236}">
                <a16:creationId xmlns:a16="http://schemas.microsoft.com/office/drawing/2014/main" id="{49EE97CB-280A-9B31-5C9A-39AFEEB69353}"/>
              </a:ext>
            </a:extLst>
          </p:cNvPr>
          <p:cNvSpPr txBox="1"/>
          <p:nvPr/>
        </p:nvSpPr>
        <p:spPr>
          <a:xfrm>
            <a:off x="29718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3214647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4D0062-DC11-4CD2-AFC5-14E50B55C041}"/>
              </a:ext>
            </a:extLst>
          </p:cNvPr>
          <p:cNvSpPr txBox="1"/>
          <p:nvPr/>
        </p:nvSpPr>
        <p:spPr>
          <a:xfrm>
            <a:off x="838201" y="365125"/>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b="1" dirty="0">
                <a:latin typeface="Open Sans" panose="020B0606030504020204" pitchFamily="34" charset="0"/>
                <a:ea typeface="Open Sans" panose="020B0606030504020204" pitchFamily="34" charset="0"/>
                <a:cs typeface="Open Sans" panose="020B0606030504020204" pitchFamily="34" charset="0"/>
              </a:rPr>
              <a:t>Objectives</a:t>
            </a:r>
          </a:p>
        </p:txBody>
      </p:sp>
      <p:pic>
        <p:nvPicPr>
          <p:cNvPr id="11" name="Picture 10" descr="A person holding a child&#10;&#10;Description automatically generated with medium confidence">
            <a:extLst>
              <a:ext uri="{FF2B5EF4-FFF2-40B4-BE49-F238E27FC236}">
                <a16:creationId xmlns:a16="http://schemas.microsoft.com/office/drawing/2014/main" id="{868B60DA-256C-6330-5B34-448B6AC5CA4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064368"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2" name="TextBox 11">
            <a:extLst>
              <a:ext uri="{FF2B5EF4-FFF2-40B4-BE49-F238E27FC236}">
                <a16:creationId xmlns:a16="http://schemas.microsoft.com/office/drawing/2014/main" id="{83192979-B7BF-549F-98CB-572A4E9AD75C}"/>
              </a:ext>
            </a:extLst>
          </p:cNvPr>
          <p:cNvSpPr txBox="1"/>
          <p:nvPr/>
        </p:nvSpPr>
        <p:spPr>
          <a:xfrm>
            <a:off x="457200" y="2133600"/>
            <a:ext cx="6400800" cy="4267200"/>
          </a:xfrm>
          <a:prstGeom prst="rect">
            <a:avLst/>
          </a:prstGeom>
        </p:spPr>
        <p:txBody>
          <a:bodyPr vert="horz" lIns="91440" tIns="45720" rIns="91440" bIns="45720" rtlCol="0">
            <a:no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create a platform to recommend a tutor based on learner’s knowledge and level of disability.</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acknowledge the knowledge level of visually impaired students by holding an online voice-based examination.</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rtl="0" eaLnBrk="1" latinLnBrk="0" hangingPunct="1">
              <a:spcBef>
                <a:spcPts val="0"/>
              </a:spcBef>
              <a:spcAft>
                <a:spcPts val="0"/>
              </a:spcAft>
              <a:buFont typeface="Wingdings" panose="05000000000000000000" pitchFamily="2" charset="2"/>
              <a:buChar char="Ø"/>
            </a:pPr>
            <a:r>
              <a:rPr lang="en-US" sz="2000" kern="1200" dirty="0">
                <a:solidFill>
                  <a:srgbClr val="000000"/>
                </a:solidFill>
                <a:effectLst/>
                <a:latin typeface="Times New Roman" panose="02020603050405020304" pitchFamily="18" charset="0"/>
                <a:ea typeface="+mn-ea"/>
                <a:cs typeface="Times New Roman" panose="02020603050405020304" pitchFamily="18" charset="0"/>
              </a:rPr>
              <a:t>To facilitate the accessibility mode for improving vision in the system.</a:t>
            </a:r>
          </a:p>
          <a:p>
            <a:pPr marL="0" algn="just" rtl="0" eaLnBrk="1" latinLnBrk="0" hangingPunct="1">
              <a:spcBef>
                <a:spcPts val="0"/>
              </a:spcBef>
              <a:spcAft>
                <a:spcPts val="0"/>
              </a:spcAft>
            </a:pPr>
            <a:endParaRPr lang="en-US" sz="2000" dirty="0">
              <a:effectLst/>
            </a:endParaRPr>
          </a:p>
        </p:txBody>
      </p:sp>
      <p:sp>
        <p:nvSpPr>
          <p:cNvPr id="13" name="TextBox 22">
            <a:extLst>
              <a:ext uri="{FF2B5EF4-FFF2-40B4-BE49-F238E27FC236}">
                <a16:creationId xmlns:a16="http://schemas.microsoft.com/office/drawing/2014/main" id="{B99D943B-657F-3A05-8386-B1728A179CC0}"/>
              </a:ext>
            </a:extLst>
          </p:cNvPr>
          <p:cNvSpPr txBox="1"/>
          <p:nvPr/>
        </p:nvSpPr>
        <p:spPr>
          <a:xfrm>
            <a:off x="22458"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2590918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lined, several&#10;&#10;Description automatically generated">
            <a:extLst>
              <a:ext uri="{FF2B5EF4-FFF2-40B4-BE49-F238E27FC236}">
                <a16:creationId xmlns:a16="http://schemas.microsoft.com/office/drawing/2014/main" id="{A59F5AA8-5C0F-0830-7721-BE07B5C98D3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685800" y="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TextBox 4">
            <a:extLst>
              <a:ext uri="{FF2B5EF4-FFF2-40B4-BE49-F238E27FC236}">
                <a16:creationId xmlns:a16="http://schemas.microsoft.com/office/drawing/2014/main" id="{E95D99B9-09C1-5A7C-351E-CE53D27ED8DA}"/>
              </a:ext>
            </a:extLst>
          </p:cNvPr>
          <p:cNvSpPr txBox="1"/>
          <p:nvPr/>
        </p:nvSpPr>
        <p:spPr>
          <a:xfrm>
            <a:off x="5562600" y="228600"/>
            <a:ext cx="6415605" cy="6883936"/>
          </a:xfrm>
          <a:prstGeom prst="rect">
            <a:avLst/>
          </a:prstGeom>
          <a:noFill/>
        </p:spPr>
        <p:txBody>
          <a:bodyPr wrap="square">
            <a:spAutoFit/>
          </a:bodyPr>
          <a:lstStyle/>
          <a:p>
            <a:pPr algn="l">
              <a:spcBef>
                <a:spcPts val="0"/>
              </a:spcBef>
              <a:spcAft>
                <a:spcPts val="800"/>
              </a:spcAft>
            </a:pPr>
            <a:r>
              <a:rPr lang="en-US" sz="5000" b="1" dirty="0">
                <a:latin typeface="Open Sans" panose="020B0606030504020204" pitchFamily="34" charset="0"/>
                <a:ea typeface="Open Sans" panose="020B0606030504020204" pitchFamily="34" charset="0"/>
                <a:cs typeface="Open Sans" panose="020B0606030504020204" pitchFamily="34" charset="0"/>
              </a:rPr>
              <a:t>Main Objectives </a:t>
            </a:r>
          </a:p>
          <a:p>
            <a:pPr marR="0" algn="l">
              <a:spcBef>
                <a:spcPts val="0"/>
              </a:spcBef>
              <a:spcAft>
                <a:spcPts val="800"/>
              </a:spcAft>
            </a:pPr>
            <a:endParaRPr lang="en-US" sz="2000" b="1" dirty="0">
              <a:latin typeface="Times New Roman" panose="02020603050405020304" pitchFamily="18" charset="0"/>
              <a:cs typeface="Times New Roman" panose="02020603050405020304" pitchFamily="18" charset="0"/>
            </a:endParaRPr>
          </a:p>
          <a:p>
            <a:pPr marR="0" algn="l">
              <a:spcBef>
                <a:spcPts val="0"/>
              </a:spcBef>
              <a:spcAft>
                <a:spcPts val="800"/>
              </a:spcAft>
            </a:pPr>
            <a:r>
              <a:rPr lang="en-US" sz="2000" b="1" dirty="0">
                <a:latin typeface="Times New Roman" panose="02020603050405020304" pitchFamily="18" charset="0"/>
                <a:cs typeface="Times New Roman" panose="02020603050405020304" pitchFamily="18" charset="0"/>
              </a:rPr>
              <a:t>T</a:t>
            </a:r>
            <a:r>
              <a:rPr lang="en-US" sz="2000" b="1" dirty="0">
                <a:effectLst/>
                <a:latin typeface="Times New Roman" panose="02020603050405020304" pitchFamily="18" charset="0"/>
                <a:cs typeface="Times New Roman" panose="02020603050405020304" pitchFamily="18" charset="0"/>
              </a:rPr>
              <a:t>o improve online learnability in visually impaired elementary school children</a:t>
            </a:r>
          </a:p>
          <a:p>
            <a:pPr marR="0" algn="l">
              <a:spcBef>
                <a:spcPts val="0"/>
              </a:spcBef>
              <a:spcAft>
                <a:spcPts val="800"/>
              </a:spcAft>
            </a:pPr>
            <a:endParaRPr lang="en-US" sz="2000" b="1" dirty="0">
              <a:effectLst/>
              <a:latin typeface="Times New Roman" panose="02020603050405020304" pitchFamily="18" charset="0"/>
              <a:cs typeface="Times New Roman" panose="02020603050405020304" pitchFamily="18" charset="0"/>
            </a:endParaRPr>
          </a:p>
          <a:p>
            <a:pPr marL="800100" lvl="1" indent="-342900" algn="l">
              <a:spcBef>
                <a:spcPts val="0"/>
              </a:spcBef>
              <a:spcAft>
                <a:spcPts val="800"/>
              </a:spcAft>
              <a:buFont typeface="+mj-lt"/>
              <a:buAutoNum type="arabicPeriod"/>
            </a:pPr>
            <a:r>
              <a:rPr lang="en-US" sz="2000" dirty="0">
                <a:latin typeface="Times New Roman" panose="02020603050405020304" pitchFamily="18" charset="0"/>
                <a:cs typeface="Times New Roman" panose="02020603050405020304" pitchFamily="18" charset="0"/>
              </a:rPr>
              <a:t>To create a supportive voice bot which facilitates learning in multilingual language.</a:t>
            </a:r>
          </a:p>
          <a:p>
            <a:pPr marL="800100" lvl="1" indent="-342900" algn="l">
              <a:spcBef>
                <a:spcPts val="0"/>
              </a:spcBef>
              <a:spcAft>
                <a:spcPts val="800"/>
              </a:spcAft>
              <a:buFont typeface="+mj-lt"/>
              <a:buAutoNum type="arabicPeriod"/>
            </a:pPr>
            <a:r>
              <a:rPr lang="en-US" sz="2000" dirty="0">
                <a:latin typeface="Times New Roman" panose="02020603050405020304" pitchFamily="18" charset="0"/>
                <a:cs typeface="Times New Roman" panose="02020603050405020304" pitchFamily="18" charset="0"/>
              </a:rPr>
              <a:t>To create an e-learning platform for visual impaired learners can meet a tutor for learning support.</a:t>
            </a:r>
          </a:p>
          <a:p>
            <a:pPr marL="800100" lvl="1" indent="-342900" algn="l">
              <a:spcBef>
                <a:spcPts val="0"/>
              </a:spcBef>
              <a:spcAft>
                <a:spcPts val="800"/>
              </a:spcAft>
              <a:buFont typeface="+mj-lt"/>
              <a:buAutoNum type="arabicPeriod"/>
            </a:pPr>
            <a:r>
              <a:rPr lang="en-US" sz="2000" dirty="0">
                <a:latin typeface="Times New Roman" panose="02020603050405020304" pitchFamily="18" charset="0"/>
                <a:cs typeface="Times New Roman" panose="02020603050405020304" pitchFamily="18" charset="0"/>
              </a:rPr>
              <a:t>To evaluate the effectiveness of the learning activities conducted through the platform.</a:t>
            </a:r>
          </a:p>
          <a:p>
            <a:pPr marL="800100" lvl="1" indent="-342900" algn="l">
              <a:spcBef>
                <a:spcPts val="0"/>
              </a:spcBef>
              <a:spcAft>
                <a:spcPts val="800"/>
              </a:spcAft>
              <a:buFont typeface="+mj-lt"/>
              <a:buAutoNum type="arabicPeriod"/>
            </a:pPr>
            <a:r>
              <a:rPr lang="en-US" sz="2000" dirty="0">
                <a:latin typeface="Times New Roman" panose="02020603050405020304" pitchFamily="18" charset="0"/>
                <a:cs typeface="Times New Roman" panose="02020603050405020304" pitchFamily="18" charset="0"/>
              </a:rPr>
              <a:t>To create a platform to recommend a tutor based on learner’s knowledge and level of disability.</a:t>
            </a:r>
          </a:p>
          <a:p>
            <a:pPr marR="0" algn="l">
              <a:spcBef>
                <a:spcPts val="0"/>
              </a:spcBef>
              <a:spcAft>
                <a:spcPts val="800"/>
              </a:spcAft>
            </a:pPr>
            <a:endParaRPr lang="en-US" sz="2000" b="1" dirty="0">
              <a:effectLst/>
              <a:latin typeface="Times New Roman" panose="02020603050405020304" pitchFamily="18" charset="0"/>
              <a:cs typeface="Times New Roman" panose="02020603050405020304" pitchFamily="18" charset="0"/>
            </a:endParaRPr>
          </a:p>
          <a:p>
            <a:pPr marR="0" algn="l">
              <a:spcBef>
                <a:spcPts val="0"/>
              </a:spcBef>
              <a:spcAft>
                <a:spcPts val="800"/>
              </a:spcAft>
            </a:pPr>
            <a:endParaRPr lang="en-US" sz="2000" b="1" dirty="0">
              <a:effectLst/>
              <a:latin typeface="Times New Roman" panose="02020603050405020304" pitchFamily="18" charset="0"/>
              <a:cs typeface="Times New Roman" panose="02020603050405020304" pitchFamily="18" charset="0"/>
            </a:endParaRPr>
          </a:p>
          <a:p>
            <a:pPr marL="342900" marR="0" indent="-342900" algn="l">
              <a:spcBef>
                <a:spcPts val="0"/>
              </a:spcBef>
              <a:spcAft>
                <a:spcPts val="8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114300" marR="0" indent="-228600" algn="l">
              <a:spcBef>
                <a:spcPts val="0"/>
              </a:spcBef>
              <a:spcAft>
                <a:spcPts val="800"/>
              </a:spcAft>
              <a:buFont typeface="Arial" panose="020B0604020202020204" pitchFamily="34" charset="0"/>
              <a:buChar char="•"/>
            </a:pPr>
            <a:endParaRPr lang="en-US" dirty="0"/>
          </a:p>
        </p:txBody>
      </p:sp>
    </p:spTree>
    <p:extLst>
      <p:ext uri="{BB962C8B-B14F-4D97-AF65-F5344CB8AC3E}">
        <p14:creationId xmlns:p14="http://schemas.microsoft.com/office/powerpoint/2010/main" val="2897840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4B53-9A30-0E28-3944-CD1257CA9CAA}"/>
              </a:ext>
            </a:extLst>
          </p:cNvPr>
          <p:cNvSpPr>
            <a:spLocks noGrp="1"/>
          </p:cNvSpPr>
          <p:nvPr>
            <p:ph type="title"/>
          </p:nvPr>
        </p:nvSpPr>
        <p:spPr>
          <a:xfrm>
            <a:off x="497840" y="24062"/>
            <a:ext cx="11684000" cy="792162"/>
          </a:xfrm>
        </p:spPr>
        <p:txBody>
          <a:bodyPr>
            <a:normAutofit fontScale="90000"/>
          </a:bodyPr>
          <a:lstStyle/>
          <a:p>
            <a:br>
              <a:rPr lang="en-US" sz="4400" spc="-263" dirty="0">
                <a:solidFill>
                  <a:srgbClr val="00194C"/>
                </a:solidFill>
                <a:latin typeface="Open Sans Bold"/>
              </a:rPr>
            </a:br>
            <a:endParaRPr lang="en-US" dirty="0"/>
          </a:p>
        </p:txBody>
      </p:sp>
      <p:sp>
        <p:nvSpPr>
          <p:cNvPr id="6" name="TextBox 11">
            <a:extLst>
              <a:ext uri="{FF2B5EF4-FFF2-40B4-BE49-F238E27FC236}">
                <a16:creationId xmlns:a16="http://schemas.microsoft.com/office/drawing/2014/main" id="{B07F5364-1458-F3AF-61C0-B17AC88126E2}"/>
              </a:ext>
            </a:extLst>
          </p:cNvPr>
          <p:cNvSpPr txBox="1"/>
          <p:nvPr/>
        </p:nvSpPr>
        <p:spPr>
          <a:xfrm>
            <a:off x="2875280" y="24062"/>
            <a:ext cx="6441439" cy="848437"/>
          </a:xfrm>
          <a:prstGeom prst="rect">
            <a:avLst/>
          </a:prstGeom>
        </p:spPr>
        <p:txBody>
          <a:bodyPr wrap="square" lIns="0" tIns="0" rIns="0" bIns="0" rtlCol="0" anchor="t">
            <a:spAutoFit/>
          </a:bodyPr>
          <a:lstStyle/>
          <a:p>
            <a:pPr algn="ctr">
              <a:lnSpc>
                <a:spcPts val="7128"/>
              </a:lnSpc>
            </a:pPr>
            <a:r>
              <a:rPr lang="en-US" sz="5000" spc="-263" dirty="0">
                <a:latin typeface="Open Sans Bold"/>
              </a:rPr>
              <a:t>Methodology</a:t>
            </a:r>
          </a:p>
        </p:txBody>
      </p:sp>
      <p:pic>
        <p:nvPicPr>
          <p:cNvPr id="4" name="Picture 3" descr="Diagram&#10;&#10;Description automatically generated">
            <a:extLst>
              <a:ext uri="{FF2B5EF4-FFF2-40B4-BE49-F238E27FC236}">
                <a16:creationId xmlns:a16="http://schemas.microsoft.com/office/drawing/2014/main" id="{98323A39-B5B7-DC09-A0E9-276F462426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94323" y="953418"/>
            <a:ext cx="4803354" cy="5486400"/>
          </a:xfrm>
          <a:prstGeom prst="rect">
            <a:avLst/>
          </a:prstGeom>
        </p:spPr>
      </p:pic>
      <p:sp>
        <p:nvSpPr>
          <p:cNvPr id="3" name="TextBox 22">
            <a:extLst>
              <a:ext uri="{FF2B5EF4-FFF2-40B4-BE49-F238E27FC236}">
                <a16:creationId xmlns:a16="http://schemas.microsoft.com/office/drawing/2014/main" id="{3AAAE890-5298-802C-A026-38458AEDFFA1}"/>
              </a:ext>
            </a:extLst>
          </p:cNvPr>
          <p:cNvSpPr txBox="1"/>
          <p:nvPr/>
        </p:nvSpPr>
        <p:spPr>
          <a:xfrm>
            <a:off x="30480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31752008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8">
            <a:extLst>
              <a:ext uri="{FF2B5EF4-FFF2-40B4-BE49-F238E27FC236}">
                <a16:creationId xmlns:a16="http://schemas.microsoft.com/office/drawing/2014/main" id="{53039D13-C0A8-0967-8439-78EF847282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065" y="623275"/>
            <a:ext cx="2287802" cy="2644859"/>
          </a:xfrm>
          <a:prstGeom prst="rect">
            <a:avLst/>
          </a:prstGeom>
        </p:spPr>
      </p:pic>
      <p:pic>
        <p:nvPicPr>
          <p:cNvPr id="5" name="Picture 4" descr="A blue background with white text&#10;&#10;Description automatically generated with low confidence">
            <a:extLst>
              <a:ext uri="{FF2B5EF4-FFF2-40B4-BE49-F238E27FC236}">
                <a16:creationId xmlns:a16="http://schemas.microsoft.com/office/drawing/2014/main" id="{C12DEC16-05F6-D048-F7B4-0A4724DBA2D9}"/>
              </a:ext>
            </a:extLst>
          </p:cNvPr>
          <p:cNvPicPr>
            <a:picLocks noChangeAspect="1"/>
          </p:cNvPicPr>
          <p:nvPr/>
        </p:nvPicPr>
        <p:blipFill>
          <a:blip r:embed="rId3" cstate="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03297" y="3586297"/>
            <a:ext cx="5135652" cy="2644860"/>
          </a:xfrm>
          <a:prstGeom prst="rect">
            <a:avLst/>
          </a:prstGeom>
        </p:spPr>
      </p:pic>
      <p:sp>
        <p:nvSpPr>
          <p:cNvPr id="15" name="Right Triangle 14">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ADE422-E9C3-BB41-1600-CF871BED1E76}"/>
              </a:ext>
            </a:extLst>
          </p:cNvPr>
          <p:cNvSpPr txBox="1"/>
          <p:nvPr/>
        </p:nvSpPr>
        <p:spPr>
          <a:xfrm>
            <a:off x="6889833" y="1188637"/>
            <a:ext cx="4218138" cy="159722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spc="-175" dirty="0">
                <a:latin typeface="Open Sans" panose="020B0606030504020204" pitchFamily="34" charset="0"/>
                <a:ea typeface="Open Sans" panose="020B0606030504020204" pitchFamily="34" charset="0"/>
                <a:cs typeface="Open Sans" panose="020B0606030504020204" pitchFamily="34" charset="0"/>
              </a:rPr>
              <a:t>Tools and Technologies</a:t>
            </a:r>
          </a:p>
        </p:txBody>
      </p:sp>
      <p:sp>
        <p:nvSpPr>
          <p:cNvPr id="4" name="TextBox 3">
            <a:extLst>
              <a:ext uri="{FF2B5EF4-FFF2-40B4-BE49-F238E27FC236}">
                <a16:creationId xmlns:a16="http://schemas.microsoft.com/office/drawing/2014/main" id="{0D1359EC-3142-54B0-4645-3BDAFEAA5E4E}"/>
              </a:ext>
            </a:extLst>
          </p:cNvPr>
          <p:cNvSpPr txBox="1"/>
          <p:nvPr/>
        </p:nvSpPr>
        <p:spPr>
          <a:xfrm>
            <a:off x="6985815" y="3268134"/>
            <a:ext cx="3684551" cy="1893762"/>
          </a:xfrm>
          <a:prstGeom prst="rect">
            <a:avLst/>
          </a:prstGeom>
        </p:spPr>
        <p:txBody>
          <a:bodyPr vert="horz" lIns="91440" tIns="45720" rIns="91440" bIns="45720" rtlCol="0" anchor="t">
            <a:normAutofit/>
          </a:bodyPr>
          <a:lstStyle/>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Vs code </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Mongo Db</a:t>
            </a:r>
          </a:p>
          <a:p>
            <a:pPr marL="514350" indent="-228600">
              <a:lnSpc>
                <a:spcPct val="15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React Native</a:t>
            </a:r>
          </a:p>
          <a:p>
            <a:pPr marL="57150" indent="-228600">
              <a:lnSpc>
                <a:spcPct val="150000"/>
              </a:lnSpc>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3" name="Picture 2" descr="Logo&#10;&#10;Description automatically generated">
            <a:extLst>
              <a:ext uri="{FF2B5EF4-FFF2-40B4-BE49-F238E27FC236}">
                <a16:creationId xmlns:a16="http://schemas.microsoft.com/office/drawing/2014/main" id="{245E86B3-7A3E-1236-A4FA-B6655A8C8F2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88122" y="701809"/>
            <a:ext cx="2144635" cy="2884488"/>
          </a:xfrm>
          <a:prstGeom prst="rect">
            <a:avLst/>
          </a:prstGeom>
        </p:spPr>
      </p:pic>
      <p:sp>
        <p:nvSpPr>
          <p:cNvPr id="2" name="TextBox 22">
            <a:extLst>
              <a:ext uri="{FF2B5EF4-FFF2-40B4-BE49-F238E27FC236}">
                <a16:creationId xmlns:a16="http://schemas.microsoft.com/office/drawing/2014/main" id="{ED8EE05E-8AB3-0108-3170-CA3253F264A9}"/>
              </a:ext>
            </a:extLst>
          </p:cNvPr>
          <p:cNvSpPr txBox="1"/>
          <p:nvPr/>
        </p:nvSpPr>
        <p:spPr>
          <a:xfrm>
            <a:off x="51816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2815094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8">
            <a:extLst>
              <a:ext uri="{FF2B5EF4-FFF2-40B4-BE49-F238E27FC236}">
                <a16:creationId xmlns:a16="http://schemas.microsoft.com/office/drawing/2014/main" id="{E2C19F33-2F3D-BCF4-73FC-471F9E580822}"/>
              </a:ext>
            </a:extLst>
          </p:cNvPr>
          <p:cNvSpPr txBox="1"/>
          <p:nvPr/>
        </p:nvSpPr>
        <p:spPr>
          <a:xfrm>
            <a:off x="684016" y="410259"/>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5" name="TextBox 4">
            <a:extLst>
              <a:ext uri="{FF2B5EF4-FFF2-40B4-BE49-F238E27FC236}">
                <a16:creationId xmlns:a16="http://schemas.microsoft.com/office/drawing/2014/main" id="{1488EDD4-0490-243A-D647-86D3C2C2D7CB}"/>
              </a:ext>
            </a:extLst>
          </p:cNvPr>
          <p:cNvSpPr txBox="1"/>
          <p:nvPr/>
        </p:nvSpPr>
        <p:spPr>
          <a:xfrm>
            <a:off x="895738" y="1389002"/>
            <a:ext cx="7315200" cy="461665"/>
          </a:xfrm>
          <a:prstGeom prst="rect">
            <a:avLst/>
          </a:prstGeom>
          <a:noFill/>
        </p:spPr>
        <p:txBody>
          <a:bodyPr wrap="square" rtlCol="0">
            <a:spAutoFit/>
          </a:bodyPr>
          <a:lstStyle/>
          <a:p>
            <a:pPr lvl="0"/>
            <a:r>
              <a:rPr lang="en-US" sz="2400" b="1" dirty="0">
                <a:latin typeface="Times New Roman" panose="02020603050405020304" pitchFamily="18" charset="0"/>
                <a:cs typeface="Times New Roman" panose="02020603050405020304" pitchFamily="18" charset="0"/>
              </a:rPr>
              <a:t>Functional Requirements</a:t>
            </a:r>
          </a:p>
        </p:txBody>
      </p:sp>
      <p:sp>
        <p:nvSpPr>
          <p:cNvPr id="7" name="TextBox 6">
            <a:extLst>
              <a:ext uri="{FF2B5EF4-FFF2-40B4-BE49-F238E27FC236}">
                <a16:creationId xmlns:a16="http://schemas.microsoft.com/office/drawing/2014/main" id="{60427E57-89BB-190C-9110-C909894C4328}"/>
              </a:ext>
            </a:extLst>
          </p:cNvPr>
          <p:cNvSpPr txBox="1"/>
          <p:nvPr/>
        </p:nvSpPr>
        <p:spPr>
          <a:xfrm>
            <a:off x="1167756" y="2013051"/>
            <a:ext cx="10229462" cy="2554545"/>
          </a:xfrm>
          <a:prstGeom prst="rect">
            <a:avLst/>
          </a:prstGeom>
          <a:noFill/>
        </p:spPr>
        <p:txBody>
          <a:bodyPr wrap="square" rtlCol="0">
            <a:spAutoFit/>
          </a:bodyPr>
          <a:lstStyle/>
          <a:p>
            <a:pPr marL="285750" indent="-28575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Tutor Matching: The system should be able to match the learning objectives with the skills and expertise of available tutors.</a:t>
            </a:r>
          </a:p>
          <a:p>
            <a:pPr marL="285750" indent="-28575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Tutor Availability: The system should be able to check the availability of the recommended tutor and schedule a session accordingly</a:t>
            </a:r>
          </a:p>
          <a:p>
            <a:pPr marL="285750" indent="-28575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User Profiling: The system should have the ability to create a profile for each student, capturing their learning preferences, learning style, and level of impairment.</a:t>
            </a:r>
          </a:p>
        </p:txBody>
      </p:sp>
      <p:sp>
        <p:nvSpPr>
          <p:cNvPr id="6" name="TextBox 22">
            <a:extLst>
              <a:ext uri="{FF2B5EF4-FFF2-40B4-BE49-F238E27FC236}">
                <a16:creationId xmlns:a16="http://schemas.microsoft.com/office/drawing/2014/main" id="{BCEB5781-917A-FB4D-4C5B-D1DA3CCB1067}"/>
              </a:ext>
            </a:extLst>
          </p:cNvPr>
          <p:cNvSpPr txBox="1"/>
          <p:nvPr/>
        </p:nvSpPr>
        <p:spPr>
          <a:xfrm>
            <a:off x="29718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35364146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8">
            <a:extLst>
              <a:ext uri="{FF2B5EF4-FFF2-40B4-BE49-F238E27FC236}">
                <a16:creationId xmlns:a16="http://schemas.microsoft.com/office/drawing/2014/main" id="{E2C19F33-2F3D-BCF4-73FC-471F9E580822}"/>
              </a:ext>
            </a:extLst>
          </p:cNvPr>
          <p:cNvSpPr txBox="1"/>
          <p:nvPr/>
        </p:nvSpPr>
        <p:spPr>
          <a:xfrm>
            <a:off x="684016" y="410259"/>
            <a:ext cx="10713202" cy="627223"/>
          </a:xfrm>
          <a:prstGeom prst="rect">
            <a:avLst/>
          </a:prstGeom>
        </p:spPr>
        <p:txBody>
          <a:bodyPr lIns="0" tIns="0" rIns="0" bIns="0" rtlCol="0" anchor="t">
            <a:spAutoFit/>
          </a:bodyPr>
          <a:lstStyle/>
          <a:p>
            <a:pPr>
              <a:lnSpc>
                <a:spcPts val="4752"/>
              </a:lnSpc>
            </a:pPr>
            <a:r>
              <a:rPr lang="en-US" sz="5000" spc="-175" dirty="0">
                <a:latin typeface="Open Sans Bold"/>
              </a:rPr>
              <a:t>Requirements</a:t>
            </a:r>
          </a:p>
        </p:txBody>
      </p:sp>
      <p:sp>
        <p:nvSpPr>
          <p:cNvPr id="5" name="TextBox 4">
            <a:extLst>
              <a:ext uri="{FF2B5EF4-FFF2-40B4-BE49-F238E27FC236}">
                <a16:creationId xmlns:a16="http://schemas.microsoft.com/office/drawing/2014/main" id="{1488EDD4-0490-243A-D647-86D3C2C2D7CB}"/>
              </a:ext>
            </a:extLst>
          </p:cNvPr>
          <p:cNvSpPr txBox="1"/>
          <p:nvPr/>
        </p:nvSpPr>
        <p:spPr>
          <a:xfrm>
            <a:off x="649804" y="1324686"/>
            <a:ext cx="7315200" cy="461665"/>
          </a:xfrm>
          <a:prstGeom prst="rect">
            <a:avLst/>
          </a:prstGeom>
          <a:noFill/>
        </p:spPr>
        <p:txBody>
          <a:bodyPr wrap="square" rtlCol="0">
            <a:spAutoFit/>
          </a:bodyPr>
          <a:lstStyle/>
          <a:p>
            <a:pPr lvl="0"/>
            <a:r>
              <a:rPr lang="en-US" sz="2400" b="1" dirty="0">
                <a:latin typeface="Times New Roman" panose="02020603050405020304" pitchFamily="18" charset="0"/>
                <a:cs typeface="Times New Roman" panose="02020603050405020304" pitchFamily="18" charset="0"/>
              </a:rPr>
              <a:t>Non - Functional Requirements</a:t>
            </a:r>
          </a:p>
        </p:txBody>
      </p:sp>
      <p:sp>
        <p:nvSpPr>
          <p:cNvPr id="7" name="TextBox 6">
            <a:extLst>
              <a:ext uri="{FF2B5EF4-FFF2-40B4-BE49-F238E27FC236}">
                <a16:creationId xmlns:a16="http://schemas.microsoft.com/office/drawing/2014/main" id="{60427E57-89BB-190C-9110-C909894C4328}"/>
              </a:ext>
            </a:extLst>
          </p:cNvPr>
          <p:cNvSpPr txBox="1"/>
          <p:nvPr/>
        </p:nvSpPr>
        <p:spPr>
          <a:xfrm>
            <a:off x="1142874" y="2021227"/>
            <a:ext cx="10229462" cy="3477875"/>
          </a:xfrm>
          <a:prstGeom prst="rect">
            <a:avLst/>
          </a:prstGeom>
          <a:noFill/>
        </p:spPr>
        <p:txBody>
          <a:bodyPr wrap="square" rtlCol="0">
            <a:spAutoFit/>
          </a:bodyPr>
          <a:lstStyle/>
          <a:p>
            <a:pPr marL="285750" indent="-28575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Usability: The system should be easy to use and navigate for visually impaired students, who may have different interaction preferences and limitations.</a:t>
            </a:r>
          </a:p>
          <a:p>
            <a:pPr marL="285750" indent="-28575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Flexibility: The system should be flexible enough to adapt to changes in the student's disabilities or knowledge levels, allowing for adjustments in the recommended tutors.</a:t>
            </a:r>
          </a:p>
          <a:p>
            <a:pPr marL="285750" indent="-28575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Security: The system should ensure the privacy and security of student data, including disability and knowledge level information.</a:t>
            </a:r>
          </a:p>
          <a:p>
            <a:pPr marL="285750" indent="-285750" algn="l">
              <a:buFont typeface="Wingdings" panose="05000000000000000000" pitchFamily="2" charset="2"/>
              <a:buChar char="Ø"/>
            </a:pPr>
            <a:endParaRPr lang="en-US" sz="2000" b="0" i="0" dirty="0">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2000" b="0" i="0" dirty="0">
                <a:effectLst/>
                <a:latin typeface="Times New Roman" panose="02020603050405020304" pitchFamily="18" charset="0"/>
                <a:cs typeface="Times New Roman" panose="02020603050405020304" pitchFamily="18" charset="0"/>
              </a:rPr>
              <a:t>Accessibility: The system should be designed to be accessible to students with different types of impairments</a:t>
            </a:r>
          </a:p>
        </p:txBody>
      </p:sp>
      <p:sp>
        <p:nvSpPr>
          <p:cNvPr id="6" name="TextBox 22">
            <a:extLst>
              <a:ext uri="{FF2B5EF4-FFF2-40B4-BE49-F238E27FC236}">
                <a16:creationId xmlns:a16="http://schemas.microsoft.com/office/drawing/2014/main" id="{7F0F998A-638A-7486-DC88-3A2B8D665512}"/>
              </a:ext>
            </a:extLst>
          </p:cNvPr>
          <p:cNvSpPr txBox="1"/>
          <p:nvPr/>
        </p:nvSpPr>
        <p:spPr>
          <a:xfrm>
            <a:off x="29718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419427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9B39-10FB-002C-7134-4E29571EDB52}"/>
              </a:ext>
            </a:extLst>
          </p:cNvPr>
          <p:cNvSpPr>
            <a:spLocks noGrp="1"/>
          </p:cNvSpPr>
          <p:nvPr>
            <p:ph type="title"/>
          </p:nvPr>
        </p:nvSpPr>
        <p:spPr>
          <a:xfrm>
            <a:off x="533400" y="0"/>
            <a:ext cx="10515600" cy="1325563"/>
          </a:xfrm>
        </p:spPr>
        <p:txBody>
          <a:bodyPr>
            <a:normAutofit/>
          </a:bodyPr>
          <a:lstStyle/>
          <a:p>
            <a:r>
              <a:rPr lang="en-US" sz="5000" spc="-236" dirty="0">
                <a:latin typeface="Open Sans Bold"/>
              </a:rPr>
              <a:t>References</a:t>
            </a:r>
            <a:endParaRPr lang="en-US" sz="5000" dirty="0"/>
          </a:p>
        </p:txBody>
      </p:sp>
      <p:sp>
        <p:nvSpPr>
          <p:cNvPr id="18" name="TextBox 17">
            <a:extLst>
              <a:ext uri="{FF2B5EF4-FFF2-40B4-BE49-F238E27FC236}">
                <a16:creationId xmlns:a16="http://schemas.microsoft.com/office/drawing/2014/main" id="{21E71200-47D1-A0DC-5A6F-DEC24CECF854}"/>
              </a:ext>
            </a:extLst>
          </p:cNvPr>
          <p:cNvSpPr txBox="1"/>
          <p:nvPr/>
        </p:nvSpPr>
        <p:spPr>
          <a:xfrm>
            <a:off x="762000" y="1905000"/>
            <a:ext cx="9220200" cy="3200400"/>
          </a:xfrm>
          <a:prstGeom prst="rect">
            <a:avLst/>
          </a:prstGeom>
          <a:noFill/>
        </p:spPr>
        <p:txBody>
          <a:bodyPr wrap="square" rtlCol="0">
            <a:spAutoFit/>
          </a:bodyPr>
          <a:lstStyle/>
          <a:p>
            <a:endParaRPr lang="en-US" dirty="0"/>
          </a:p>
        </p:txBody>
      </p:sp>
      <p:pic>
        <p:nvPicPr>
          <p:cNvPr id="7" name="Picture 6">
            <a:extLst>
              <a:ext uri="{FF2B5EF4-FFF2-40B4-BE49-F238E27FC236}">
                <a16:creationId xmlns:a16="http://schemas.microsoft.com/office/drawing/2014/main" id="{BF6E3E68-7FDB-0097-4A7A-8258CD0A3F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5400" y="1117645"/>
            <a:ext cx="8763000" cy="5740355"/>
          </a:xfrm>
          <a:prstGeom prst="rect">
            <a:avLst/>
          </a:prstGeom>
        </p:spPr>
      </p:pic>
      <p:sp>
        <p:nvSpPr>
          <p:cNvPr id="8" name="TextBox 22">
            <a:extLst>
              <a:ext uri="{FF2B5EF4-FFF2-40B4-BE49-F238E27FC236}">
                <a16:creationId xmlns:a16="http://schemas.microsoft.com/office/drawing/2014/main" id="{3E54685D-40B1-73E7-06A9-69785FAC984E}"/>
              </a:ext>
            </a:extLst>
          </p:cNvPr>
          <p:cNvSpPr txBox="1"/>
          <p:nvPr/>
        </p:nvSpPr>
        <p:spPr>
          <a:xfrm>
            <a:off x="2971800" y="6477000"/>
            <a:ext cx="6911742" cy="357406"/>
          </a:xfrm>
          <a:prstGeom prst="rect">
            <a:avLst/>
          </a:prstGeom>
        </p:spPr>
        <p:txBody>
          <a:bodyPr wrap="square" lIns="0" tIns="0" rIns="0" bIns="0" rtlCol="0" anchor="t">
            <a:spAutoFit/>
          </a:bodyPr>
          <a:lstStyle/>
          <a:p>
            <a:pPr>
              <a:lnSpc>
                <a:spcPts val="3240"/>
              </a:lnSpc>
            </a:pPr>
            <a:r>
              <a:rPr lang="en-US" sz="1500" spc="-107"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IT20237622  | Nayanananda W.A.K.D|   TMP-23-310 | </a:t>
            </a:r>
            <a:r>
              <a:rPr lang="en-US" sz="1500" i="0" baseline="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Tutor recommendation module </a:t>
            </a:r>
          </a:p>
        </p:txBody>
      </p:sp>
    </p:spTree>
    <p:extLst>
      <p:ext uri="{BB962C8B-B14F-4D97-AF65-F5344CB8AC3E}">
        <p14:creationId xmlns:p14="http://schemas.microsoft.com/office/powerpoint/2010/main" val="32873995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14">
            <a:extLst>
              <a:ext uri="{FF2B5EF4-FFF2-40B4-BE49-F238E27FC236}">
                <a16:creationId xmlns:a16="http://schemas.microsoft.com/office/drawing/2014/main" id="{B4C43ABF-5362-AB75-C320-D2A78B4A7402}"/>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3098386" y="1001183"/>
            <a:ext cx="5995228" cy="5571067"/>
          </a:xfrm>
          <a:prstGeom prst="rect">
            <a:avLst/>
          </a:prstGeom>
        </p:spPr>
      </p:pic>
      <p:sp>
        <p:nvSpPr>
          <p:cNvPr id="8" name="TextBox 13">
            <a:extLst>
              <a:ext uri="{FF2B5EF4-FFF2-40B4-BE49-F238E27FC236}">
                <a16:creationId xmlns:a16="http://schemas.microsoft.com/office/drawing/2014/main" id="{96980294-CC7A-0EA8-9D69-3ED57031EE85}"/>
              </a:ext>
            </a:extLst>
          </p:cNvPr>
          <p:cNvSpPr txBox="1"/>
          <p:nvPr/>
        </p:nvSpPr>
        <p:spPr>
          <a:xfrm>
            <a:off x="838200" y="76200"/>
            <a:ext cx="16069803" cy="848437"/>
          </a:xfrm>
          <a:prstGeom prst="rect">
            <a:avLst/>
          </a:prstGeom>
        </p:spPr>
        <p:txBody>
          <a:bodyPr lIns="0" tIns="0" rIns="0" bIns="0" rtlCol="0" anchor="t">
            <a:spAutoFit/>
          </a:bodyPr>
          <a:lstStyle/>
          <a:p>
            <a:pPr algn="l">
              <a:lnSpc>
                <a:spcPts val="7128"/>
              </a:lnSpc>
            </a:pPr>
            <a:r>
              <a:rPr lang="en-US" sz="4800" spc="-263" dirty="0">
                <a:latin typeface="Open Sans Bold"/>
              </a:rPr>
              <a:t>Work Breakdown</a:t>
            </a:r>
          </a:p>
        </p:txBody>
      </p:sp>
    </p:spTree>
    <p:extLst>
      <p:ext uri="{BB962C8B-B14F-4D97-AF65-F5344CB8AC3E}">
        <p14:creationId xmlns:p14="http://schemas.microsoft.com/office/powerpoint/2010/main" val="2058974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10;&#10;Description automatically generated">
            <a:extLst>
              <a:ext uri="{FF2B5EF4-FFF2-40B4-BE49-F238E27FC236}">
                <a16:creationId xmlns:a16="http://schemas.microsoft.com/office/drawing/2014/main" id="{0429A8F6-78E7-6130-64F1-3689E035172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71600" y="304800"/>
            <a:ext cx="9144000" cy="6019800"/>
          </a:xfrm>
          <a:prstGeom prst="rect">
            <a:avLst/>
          </a:prstGeom>
        </p:spPr>
      </p:pic>
    </p:spTree>
    <p:extLst>
      <p:ext uri="{BB962C8B-B14F-4D97-AF65-F5344CB8AC3E}">
        <p14:creationId xmlns:p14="http://schemas.microsoft.com/office/powerpoint/2010/main" val="804839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Company name&#10;&#10;Description automatically generated with low confidence">
            <a:extLst>
              <a:ext uri="{FF2B5EF4-FFF2-40B4-BE49-F238E27FC236}">
                <a16:creationId xmlns:a16="http://schemas.microsoft.com/office/drawing/2014/main" id="{E616A45D-348D-579A-984C-AD2C2E4C1A4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2362383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41" name="Rectangle 4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artoon of a child&#10;&#10;Description automatically generated with low confidence">
            <a:extLst>
              <a:ext uri="{FF2B5EF4-FFF2-40B4-BE49-F238E27FC236}">
                <a16:creationId xmlns:a16="http://schemas.microsoft.com/office/drawing/2014/main" id="{F8F82825-CF6A-A816-7176-20E68552CFA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922492" y="666728"/>
            <a:ext cx="5536001" cy="5465791"/>
          </a:xfrm>
          <a:prstGeom prst="rect">
            <a:avLst/>
          </a:prstGeom>
        </p:spPr>
      </p:pic>
      <p:sp>
        <p:nvSpPr>
          <p:cNvPr id="2" name="TextBox 1">
            <a:extLst>
              <a:ext uri="{FF2B5EF4-FFF2-40B4-BE49-F238E27FC236}">
                <a16:creationId xmlns:a16="http://schemas.microsoft.com/office/drawing/2014/main" id="{C663850A-AD46-14B9-E913-0387949A3664}"/>
              </a:ext>
            </a:extLst>
          </p:cNvPr>
          <p:cNvSpPr txBox="1"/>
          <p:nvPr/>
        </p:nvSpPr>
        <p:spPr>
          <a:xfrm>
            <a:off x="969776" y="3038061"/>
            <a:ext cx="5475547" cy="1076739"/>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6000" b="1" dirty="0">
                <a:latin typeface="Open Sans" panose="020B0606030504020204" pitchFamily="34" charset="0"/>
                <a:ea typeface="Open Sans" panose="020B0606030504020204" pitchFamily="34" charset="0"/>
                <a:cs typeface="Open Sans" panose="020B0606030504020204" pitchFamily="34" charset="0"/>
              </a:rPr>
              <a:t>Any Question </a:t>
            </a:r>
          </a:p>
        </p:txBody>
      </p:sp>
    </p:spTree>
    <p:extLst>
      <p:ext uri="{BB962C8B-B14F-4D97-AF65-F5344CB8AC3E}">
        <p14:creationId xmlns:p14="http://schemas.microsoft.com/office/powerpoint/2010/main" val="1639841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4">
            <a:extLst>
              <a:ext uri="{FF2B5EF4-FFF2-40B4-BE49-F238E27FC236}">
                <a16:creationId xmlns:a16="http://schemas.microsoft.com/office/drawing/2014/main" id="{0C777BBD-C42C-46C6-8D2D-BD2F9613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accessory&#10;&#10;Description automatically generated">
            <a:extLst>
              <a:ext uri="{FF2B5EF4-FFF2-40B4-BE49-F238E27FC236}">
                <a16:creationId xmlns:a16="http://schemas.microsoft.com/office/drawing/2014/main" id="{03CF4A89-E28C-FFBF-810E-5696B6C19DA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0"/>
            <a:ext cx="12191980" cy="6857990"/>
          </a:xfrm>
          <a:prstGeom prst="rect">
            <a:avLst/>
          </a:prstGeom>
        </p:spPr>
      </p:pic>
      <p:sp>
        <p:nvSpPr>
          <p:cNvPr id="47" name="Graphic 1">
            <a:extLst>
              <a:ext uri="{FF2B5EF4-FFF2-40B4-BE49-F238E27FC236}">
                <a16:creationId xmlns:a16="http://schemas.microsoft.com/office/drawing/2014/main" id="{721F817A-BF7E-440D-B296-66D86EDB0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9" name="TextBox 8">
            <a:extLst>
              <a:ext uri="{FF2B5EF4-FFF2-40B4-BE49-F238E27FC236}">
                <a16:creationId xmlns:a16="http://schemas.microsoft.com/office/drawing/2014/main" id="{AF4D0062-DC11-4CD2-AFC5-14E50B55C041}"/>
              </a:ext>
            </a:extLst>
          </p:cNvPr>
          <p:cNvSpPr txBox="1"/>
          <p:nvPr/>
        </p:nvSpPr>
        <p:spPr>
          <a:xfrm>
            <a:off x="2362200" y="1371600"/>
            <a:ext cx="5861106" cy="688616"/>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5000" dirty="0">
                <a:latin typeface="Open Sans" panose="020B0606030504020204" pitchFamily="34" charset="0"/>
                <a:ea typeface="Open Sans" panose="020B0606030504020204" pitchFamily="34" charset="0"/>
                <a:cs typeface="Open Sans" panose="020B0606030504020204" pitchFamily="34" charset="0"/>
              </a:rPr>
              <a:t>Sub Objectives</a:t>
            </a:r>
          </a:p>
        </p:txBody>
      </p:sp>
      <p:sp>
        <p:nvSpPr>
          <p:cNvPr id="11" name="TextBox 10">
            <a:extLst>
              <a:ext uri="{FF2B5EF4-FFF2-40B4-BE49-F238E27FC236}">
                <a16:creationId xmlns:a16="http://schemas.microsoft.com/office/drawing/2014/main" id="{729F082F-345B-185E-3BA8-F9FE0F05CAFF}"/>
              </a:ext>
            </a:extLst>
          </p:cNvPr>
          <p:cNvSpPr txBox="1"/>
          <p:nvPr/>
        </p:nvSpPr>
        <p:spPr>
          <a:xfrm>
            <a:off x="2549698" y="2057952"/>
            <a:ext cx="7098890" cy="2892784"/>
          </a:xfrm>
          <a:prstGeom prst="rect">
            <a:avLst/>
          </a:prstGeom>
        </p:spPr>
        <p:txBody>
          <a:bodyPr vert="horz" lIns="91440" tIns="45720" rIns="91440" bIns="45720" rtlCol="0">
            <a:noAutofit/>
          </a:bodyPr>
          <a:lstStyle/>
          <a:p>
            <a:pPr marL="342900" indent="-342900">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create a supportive voice bot which facilitates learning in multilingual language.</a:t>
            </a:r>
          </a:p>
          <a:p>
            <a:pPr marL="342900" marR="0" indent="-342900" algn="l">
              <a:spcBef>
                <a:spcPts val="0"/>
              </a:spcBef>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create an e-learning platform for visual impaired learners can meet a tutor for learning support.</a:t>
            </a:r>
          </a:p>
          <a:p>
            <a:pPr marL="342900" marR="0" indent="-342900" algn="l">
              <a:spcBef>
                <a:spcPts val="0"/>
              </a:spcBef>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evaluate the effectiveness of the learning activities conducted through the platform.</a:t>
            </a:r>
          </a:p>
          <a:p>
            <a:pPr marL="342900" indent="-342900">
              <a:spcAft>
                <a:spcPts val="800"/>
              </a:spcAf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create a platform to recommend a tutor based on learner’s knowledge and level of disability.</a:t>
            </a:r>
          </a:p>
        </p:txBody>
      </p:sp>
    </p:spTree>
    <p:extLst>
      <p:ext uri="{BB962C8B-B14F-4D97-AF65-F5344CB8AC3E}">
        <p14:creationId xmlns:p14="http://schemas.microsoft.com/office/powerpoint/2010/main" val="1241907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049DE44C-DDD9-0377-0C21-2798AD4814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2270" y="762000"/>
            <a:ext cx="8629192" cy="5867400"/>
          </a:xfrm>
          <a:prstGeom prst="rect">
            <a:avLst/>
          </a:prstGeom>
        </p:spPr>
      </p:pic>
      <p:sp>
        <p:nvSpPr>
          <p:cNvPr id="9" name="TextBox 8">
            <a:extLst>
              <a:ext uri="{FF2B5EF4-FFF2-40B4-BE49-F238E27FC236}">
                <a16:creationId xmlns:a16="http://schemas.microsoft.com/office/drawing/2014/main" id="{1842CB5B-D145-0FF5-E1C7-8D8274829B33}"/>
              </a:ext>
            </a:extLst>
          </p:cNvPr>
          <p:cNvSpPr txBox="1"/>
          <p:nvPr/>
        </p:nvSpPr>
        <p:spPr>
          <a:xfrm>
            <a:off x="76200" y="40489"/>
            <a:ext cx="3886200" cy="584775"/>
          </a:xfrm>
          <a:prstGeom prst="rect">
            <a:avLst/>
          </a:prstGeom>
          <a:noFill/>
        </p:spPr>
        <p:txBody>
          <a:bodyPr wrap="square" rtlCol="0">
            <a:spAutoFit/>
          </a:bodyPr>
          <a:lstStyle/>
          <a:p>
            <a:r>
              <a:rPr lang="en-US" sz="3200" b="1" dirty="0">
                <a:latin typeface="Open Sans" panose="020B0606030504020204" pitchFamily="34" charset="0"/>
                <a:ea typeface="Open Sans" panose="020B0606030504020204" pitchFamily="34" charset="0"/>
                <a:cs typeface="Open Sans" panose="020B0606030504020204" pitchFamily="34" charset="0"/>
              </a:rPr>
              <a:t>System Overview </a:t>
            </a:r>
          </a:p>
        </p:txBody>
      </p:sp>
    </p:spTree>
    <p:extLst>
      <p:ext uri="{BB962C8B-B14F-4D97-AF65-F5344CB8AC3E}">
        <p14:creationId xmlns:p14="http://schemas.microsoft.com/office/powerpoint/2010/main" val="1110719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2A62EE-809C-E12F-F44E-43CEB01B3161}"/>
              </a:ext>
            </a:extLst>
          </p:cNvPr>
          <p:cNvSpPr>
            <a:spLocks noGrp="1"/>
          </p:cNvSpPr>
          <p:nvPr>
            <p:ph type="title"/>
          </p:nvPr>
        </p:nvSpPr>
        <p:spPr>
          <a:xfrm>
            <a:off x="572493" y="238539"/>
            <a:ext cx="11018520" cy="1434415"/>
          </a:xfrm>
        </p:spPr>
        <p:txBody>
          <a:bodyPr anchor="b">
            <a:normAutofit/>
          </a:bodyPr>
          <a:lstStyle/>
          <a:p>
            <a:r>
              <a:rPr lang="en-US" sz="5400" spc="-215" dirty="0">
                <a:latin typeface="Open Sans Bold"/>
              </a:rPr>
              <a:t>Commercialization</a:t>
            </a:r>
            <a:endParaRPr lang="en-US" sz="5400" dirty="0"/>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4F28E37-4ED7-A6F4-B29A-484C9536C62F}"/>
              </a:ext>
            </a:extLst>
          </p:cNvPr>
          <p:cNvSpPr>
            <a:spLocks noGrp="1"/>
          </p:cNvSpPr>
          <p:nvPr>
            <p:ph idx="1"/>
          </p:nvPr>
        </p:nvSpPr>
        <p:spPr>
          <a:xfrm>
            <a:off x="572493" y="2071316"/>
            <a:ext cx="6713552" cy="4119172"/>
          </a:xfrm>
        </p:spPr>
        <p:txBody>
          <a:bodyPr anchor="t">
            <a:normAutofit/>
          </a:bodyPr>
          <a:lstStyle/>
          <a:p>
            <a:pPr rtl="0">
              <a:buFont typeface="Wingdings" panose="05000000000000000000" pitchFamily="2" charset="2"/>
              <a:buChar char="Ø"/>
            </a:pPr>
            <a:r>
              <a:rPr lang="en-US" sz="2000" dirty="0">
                <a:effectLst/>
                <a:latin typeface="Times New Roman" panose="02020603050405020304" pitchFamily="18" charset="0"/>
                <a:cs typeface="Times New Roman" panose="02020603050405020304" pitchFamily="18" charset="0"/>
              </a:rPr>
              <a:t>Identifying the target audience: In this case, the target audience would be visually impaired students who could benefit from the features of the mobile application.</a:t>
            </a:r>
          </a:p>
          <a:p>
            <a:pPr rtl="0">
              <a:buFont typeface="Wingdings" panose="05000000000000000000" pitchFamily="2" charset="2"/>
              <a:buChar char="Ø"/>
            </a:pPr>
            <a:r>
              <a:rPr lang="en-US" sz="2000" dirty="0">
                <a:effectLst/>
                <a:latin typeface="Times New Roman" panose="02020603050405020304" pitchFamily="18" charset="0"/>
                <a:cs typeface="Times New Roman" panose="02020603050405020304" pitchFamily="18" charset="0"/>
              </a:rPr>
              <a:t>We mainly target:</a:t>
            </a:r>
          </a:p>
          <a:p>
            <a:pPr marL="457200" lvl="1" indent="0">
              <a:buNone/>
            </a:pPr>
            <a:r>
              <a:rPr lang="en-US" sz="2000" dirty="0">
                <a:effectLst/>
                <a:latin typeface="Times New Roman" panose="02020603050405020304" pitchFamily="18" charset="0"/>
                <a:cs typeface="Times New Roman" panose="02020603050405020304" pitchFamily="18" charset="0"/>
              </a:rPr>
              <a:t>Primary schools that study the visual impaired students</a:t>
            </a:r>
          </a:p>
          <a:p>
            <a:pPr marL="457200" lvl="1" indent="0">
              <a:buNone/>
            </a:pPr>
            <a:r>
              <a:rPr lang="en-US" sz="2000" dirty="0">
                <a:effectLst/>
                <a:latin typeface="Times New Roman" panose="02020603050405020304" pitchFamily="18" charset="0"/>
                <a:cs typeface="Times New Roman" panose="02020603050405020304" pitchFamily="18" charset="0"/>
              </a:rPr>
              <a:t>Parents/guardians of the visual impaired primary students</a:t>
            </a:r>
          </a:p>
          <a:p>
            <a:pPr marL="457200" lvl="1" indent="0">
              <a:buNone/>
            </a:pPr>
            <a:r>
              <a:rPr lang="en-US" sz="2000" dirty="0">
                <a:effectLst/>
                <a:latin typeface="Times New Roman" panose="02020603050405020304" pitchFamily="18" charset="0"/>
                <a:cs typeface="Times New Roman" panose="02020603050405020304" pitchFamily="18" charset="0"/>
              </a:rPr>
              <a:t>organizations that serve the visually impaired society</a:t>
            </a:r>
          </a:p>
          <a:p>
            <a:pPr>
              <a:buFont typeface="Wingdings" panose="05000000000000000000" pitchFamily="2" charset="2"/>
              <a:buChar char="Ø"/>
            </a:pPr>
            <a:r>
              <a:rPr lang="en-US" sz="2000" dirty="0">
                <a:effectLst/>
                <a:latin typeface="Times New Roman" panose="02020603050405020304" pitchFamily="18" charset="0"/>
                <a:cs typeface="Times New Roman" panose="02020603050405020304" pitchFamily="18" charset="0"/>
              </a:rPr>
              <a:t>Revenue generation: Commercialization also involves generating revenue from the mobile application. This could involve charging for the application itself, offering premium features for a fee, or monetizing through in-app advertising.</a:t>
            </a:r>
          </a:p>
          <a:p>
            <a:pPr rtl="0">
              <a:buFont typeface="Wingdings" panose="05000000000000000000" pitchFamily="2" charset="2"/>
              <a:buChar char="Ø"/>
            </a:pPr>
            <a:r>
              <a:rPr lang="en-US" sz="2000" dirty="0">
                <a:effectLst/>
                <a:latin typeface="Times New Roman" panose="02020603050405020304" pitchFamily="18" charset="0"/>
                <a:cs typeface="Times New Roman" panose="02020603050405020304" pitchFamily="18" charset="0"/>
              </a:rPr>
              <a:t>Use Social Media to promote</a:t>
            </a:r>
          </a:p>
          <a:p>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95AF8CB5-9A4F-0274-E933-87D43E9E0B36}"/>
              </a:ext>
            </a:extLst>
          </p:cNvPr>
          <p:cNvSpPr>
            <a:spLocks noGrp="1"/>
          </p:cNvSpPr>
          <p:nvPr>
            <p:ph type="dt" sz="half" idx="10"/>
          </p:nvPr>
        </p:nvSpPr>
        <p:spPr>
          <a:xfrm>
            <a:off x="838200" y="6356350"/>
            <a:ext cx="2743200" cy="365125"/>
          </a:xfrm>
        </p:spPr>
        <p:txBody>
          <a:bodyPr>
            <a:normAutofit/>
          </a:bodyPr>
          <a:lstStyle/>
          <a:p>
            <a:pPr>
              <a:spcAft>
                <a:spcPts val="600"/>
              </a:spcAft>
            </a:pPr>
            <a:fld id="{0C13F9A2-7A7C-45A5-8BD7-BBC977441736}" type="datetime1">
              <a:rPr lang="en-US" smtClean="0"/>
              <a:pPr>
                <a:spcAft>
                  <a:spcPts val="600"/>
                </a:spcAft>
              </a:pPr>
              <a:t>11/6/2023</a:t>
            </a:fld>
            <a:endParaRPr lang="en-US"/>
          </a:p>
        </p:txBody>
      </p:sp>
      <p:sp>
        <p:nvSpPr>
          <p:cNvPr id="5" name="Slide Number Placeholder 4">
            <a:extLst>
              <a:ext uri="{FF2B5EF4-FFF2-40B4-BE49-F238E27FC236}">
                <a16:creationId xmlns:a16="http://schemas.microsoft.com/office/drawing/2014/main" id="{5FE93177-8584-083A-FE5A-CDF5433215F3}"/>
              </a:ext>
            </a:extLst>
          </p:cNvPr>
          <p:cNvSpPr>
            <a:spLocks noGrp="1"/>
          </p:cNvSpPr>
          <p:nvPr>
            <p:ph type="sldNum" sz="quarter" idx="12"/>
          </p:nvPr>
        </p:nvSpPr>
        <p:spPr>
          <a:xfrm>
            <a:off x="8610600" y="6356350"/>
            <a:ext cx="2743200" cy="365125"/>
          </a:xfrm>
        </p:spPr>
        <p:txBody>
          <a:bodyPr>
            <a:normAutofit/>
          </a:bodyPr>
          <a:lstStyle/>
          <a:p>
            <a:pPr>
              <a:spcAft>
                <a:spcPts val="600"/>
              </a:spcAft>
            </a:pPr>
            <a:fld id="{D57F1E4F-1CFF-5643-939E-217C01CDF565}" type="slidenum">
              <a:rPr lang="en-US" smtClean="0"/>
              <a:pPr>
                <a:spcAft>
                  <a:spcPts val="600"/>
                </a:spcAft>
              </a:pPr>
              <a:t>8</a:t>
            </a:fld>
            <a:endParaRPr lang="en-US"/>
          </a:p>
        </p:txBody>
      </p:sp>
      <p:pic>
        <p:nvPicPr>
          <p:cNvPr id="9" name="Picture 8" descr="Graphical user interface, application&#10;&#10;Description automatically generated">
            <a:extLst>
              <a:ext uri="{FF2B5EF4-FFF2-40B4-BE49-F238E27FC236}">
                <a16:creationId xmlns:a16="http://schemas.microsoft.com/office/drawing/2014/main" id="{61ED9A48-9038-5418-BB54-C7FB0FE84E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81800" y="2418679"/>
            <a:ext cx="5613846" cy="3424446"/>
          </a:xfrm>
          <a:prstGeom prst="rect">
            <a:avLst/>
          </a:prstGeom>
        </p:spPr>
      </p:pic>
    </p:spTree>
    <p:extLst>
      <p:ext uri="{BB962C8B-B14F-4D97-AF65-F5344CB8AC3E}">
        <p14:creationId xmlns:p14="http://schemas.microsoft.com/office/powerpoint/2010/main" val="3008584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4876800" y="3048000"/>
            <a:ext cx="6672072" cy="1158240"/>
          </a:xfrm>
        </p:spPr>
        <p:txBody>
          <a:bodyPr vert="horz" lIns="91440" tIns="45720" rIns="91440" bIns="45720" rtlCol="0" anchor="b">
            <a:normAutofit/>
          </a:bodyPr>
          <a:lstStyle/>
          <a:p>
            <a:pPr algn="ctr">
              <a:lnSpc>
                <a:spcPts val="2700"/>
              </a:lnSpc>
            </a:pPr>
            <a:r>
              <a:rPr lang="en-US" sz="5400" b="1" spc="-89" dirty="0">
                <a:latin typeface="Open Sans"/>
              </a:rPr>
              <a:t>Sathsarani B.A.D.A</a:t>
            </a:r>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a:xfrm>
            <a:off x="5297760" y="4636008"/>
            <a:ext cx="6251111" cy="1572768"/>
          </a:xfrm>
        </p:spPr>
        <p:txBody>
          <a:bodyPr vert="horz" lIns="91440" tIns="45720" rIns="91440" bIns="45720" rtlCol="0">
            <a:normAutofit/>
          </a:bodyPr>
          <a:lstStyle/>
          <a:p>
            <a:r>
              <a:rPr lang="en-US" b="1" dirty="0">
                <a:solidFill>
                  <a:schemeClr val="tx1"/>
                </a:solidFill>
              </a:rPr>
              <a:t>IT20160098</a:t>
            </a:r>
            <a:r>
              <a:rPr lang="en-US" dirty="0">
                <a:solidFill>
                  <a:schemeClr val="tx1"/>
                </a:solidFill>
              </a:rPr>
              <a:t>  </a:t>
            </a:r>
          </a:p>
          <a:p>
            <a:r>
              <a:rPr lang="en-US" sz="2400" spc="330" dirty="0">
                <a:solidFill>
                  <a:schemeClr val="tx1"/>
                </a:solidFill>
                <a:latin typeface="Open Sans"/>
              </a:rPr>
              <a:t>Information Technology</a:t>
            </a:r>
          </a:p>
          <a:p>
            <a:endParaRPr lang="en-US" b="0" dirty="0">
              <a:solidFill>
                <a:schemeClr val="tx1"/>
              </a:solidFill>
            </a:endParaRPr>
          </a:p>
        </p:txBody>
      </p:sp>
      <p:pic>
        <p:nvPicPr>
          <p:cNvPr id="2" name="Picture 1" descr="A person with long hair&#10;&#10;Description automatically generated with low confidence">
            <a:extLst>
              <a:ext uri="{FF2B5EF4-FFF2-40B4-BE49-F238E27FC236}">
                <a16:creationId xmlns:a16="http://schemas.microsoft.com/office/drawing/2014/main" id="{BC021F2E-F9B8-9EED-758B-7B30F8EB776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14099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faef53a-d342-4d90-a56c-b993878449d2">
      <Terms xmlns="http://schemas.microsoft.com/office/infopath/2007/PartnerControls"/>
    </lcf76f155ced4ddcb4097134ff3c332f>
    <TaxCatchAll xmlns="db72c12f-87a4-44ab-bbc5-4cc8306b158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2" ma:contentTypeDescription="Create a new document." ma:contentTypeScope="" ma:versionID="a8650cbb42b5c2ae3006ebb315a1e3cd">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027f246ca1d5adc790003f5310fc5b42"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D64411-DBDA-4188-A631-436ECC99E2A6}">
  <ds:schemaRefs>
    <ds:schemaRef ds:uri="http://schemas.microsoft.com/office/2006/metadata/properties"/>
    <ds:schemaRef ds:uri="http://schemas.microsoft.com/office/infopath/2007/PartnerControls"/>
    <ds:schemaRef ds:uri="8faef53a-d342-4d90-a56c-b993878449d2"/>
    <ds:schemaRef ds:uri="db72c12f-87a4-44ab-bbc5-4cc8306b158a"/>
  </ds:schemaRefs>
</ds:datastoreItem>
</file>

<file path=customXml/itemProps2.xml><?xml version="1.0" encoding="utf-8"?>
<ds:datastoreItem xmlns:ds="http://schemas.openxmlformats.org/officeDocument/2006/customXml" ds:itemID="{D5732A72-709A-4D8C-BA61-4770C47A7B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aef53a-d342-4d90-a56c-b993878449d2"/>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B1FB433-C1A9-4D39-B63A-A76A25F2EC3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1452</TotalTime>
  <Words>3581</Words>
  <Application>Microsoft Office PowerPoint</Application>
  <PresentationFormat>Widescreen</PresentationFormat>
  <Paragraphs>383</Paragraphs>
  <Slides>58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-apple-system</vt:lpstr>
      <vt:lpstr>Arial</vt:lpstr>
      <vt:lpstr>Calibri</vt:lpstr>
      <vt:lpstr>Calibri Light</vt:lpstr>
      <vt:lpstr>Open Sans</vt:lpstr>
      <vt:lpstr>Open Sans Bold</vt:lpstr>
      <vt:lpstr>Segoe UI</vt:lpstr>
      <vt:lpstr>Symbol</vt:lpstr>
      <vt:lpstr>Times New Roman</vt:lpstr>
      <vt:lpstr>Wingdings</vt:lpstr>
      <vt:lpstr>Office Theme</vt:lpstr>
      <vt:lpstr>PowerPoint Presentation</vt:lpstr>
      <vt:lpstr>PowerPoint Presentation</vt:lpstr>
      <vt:lpstr>Introduction</vt:lpstr>
      <vt:lpstr>Research Question</vt:lpstr>
      <vt:lpstr>PowerPoint Presentation</vt:lpstr>
      <vt:lpstr>PowerPoint Presentation</vt:lpstr>
      <vt:lpstr>PowerPoint Presentation</vt:lpstr>
      <vt:lpstr>Commercialization</vt:lpstr>
      <vt:lpstr>Sathsarani B.A.D.A</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References</vt:lpstr>
      <vt:lpstr>Dias S.T.D</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References</vt:lpstr>
      <vt:lpstr>Liyanage A.L.D.K.S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Nayanananda W.A.K.D </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References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Liyanage A.L.D.K.S it20146474</dc:creator>
  <cp:lastModifiedBy>Kavindu Sachintha Liyanage</cp:lastModifiedBy>
  <cp:revision>121</cp:revision>
  <dcterms:created xsi:type="dcterms:W3CDTF">2023-03-24T15:17:34Z</dcterms:created>
  <dcterms:modified xsi:type="dcterms:W3CDTF">2023-11-06T09:37:23Z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0x010100F5D4FF63888C64439862580733F918E7</vt:lpwstr>
  </property>
</Properties>
</file>